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6"/>
  </p:notesMasterIdLst>
  <p:handoutMasterIdLst>
    <p:handoutMasterId r:id="rId27"/>
  </p:handoutMasterIdLst>
  <p:sldIdLst>
    <p:sldId id="256" r:id="rId4"/>
    <p:sldId id="257" r:id="rId5"/>
    <p:sldId id="258" r:id="rId6"/>
    <p:sldId id="259" r:id="rId7"/>
    <p:sldId id="270" r:id="rId8"/>
    <p:sldId id="260" r:id="rId9"/>
    <p:sldId id="261" r:id="rId10"/>
    <p:sldId id="269" r:id="rId11"/>
    <p:sldId id="273" r:id="rId12"/>
    <p:sldId id="377" r:id="rId13"/>
    <p:sldId id="272" r:id="rId14"/>
    <p:sldId id="372" r:id="rId15"/>
    <p:sldId id="262" r:id="rId16"/>
    <p:sldId id="263" r:id="rId17"/>
    <p:sldId id="375" r:id="rId18"/>
    <p:sldId id="271" r:id="rId19"/>
    <p:sldId id="267" r:id="rId20"/>
    <p:sldId id="268" r:id="rId21"/>
    <p:sldId id="264" r:id="rId22"/>
    <p:sldId id="266" r:id="rId23"/>
    <p:sldId id="265" r:id="rId24"/>
    <p:sldId id="376" r:id="rId25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FD031B"/>
    <a:srgbClr val="CC3300"/>
    <a:srgbClr val="CC6600"/>
    <a:srgbClr val="0000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0" autoAdjust="0"/>
    <p:restoredTop sz="89951" autoAdjust="0"/>
  </p:normalViewPr>
  <p:slideViewPr>
    <p:cSldViewPr>
      <p:cViewPr varScale="1">
        <p:scale>
          <a:sx n="89" d="100"/>
          <a:sy n="89" d="100"/>
        </p:scale>
        <p:origin x="108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52"/>
    </p:cViewPr>
  </p:sorterViewPr>
  <p:notesViewPr>
    <p:cSldViewPr>
      <p:cViewPr varScale="1">
        <p:scale>
          <a:sx n="59" d="100"/>
          <a:sy n="59" d="100"/>
        </p:scale>
        <p:origin x="-1740" y="-7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raritanval-my.sharepoint.com/personal/g00017791_raritanval_edu/Documents/Documents/RVCC/Courses/YouCanNeverCatchUp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Savings Comparison</a:t>
            </a:r>
          </a:p>
        </c:rich>
      </c:tx>
      <c:layout>
        <c:manualLayout>
          <c:xMode val="edge"/>
          <c:yMode val="edge"/>
          <c:x val="0.36569630252529112"/>
          <c:y val="3.536977491961414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8770256197942262"/>
          <c:y val="0.21543408360128619"/>
          <c:w val="0.63592333498200937"/>
          <c:h val="0.54662379421221863"/>
        </c:manualLayout>
      </c:layout>
      <c:lineChart>
        <c:grouping val="standar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 Person A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Sheet1!$B$2:$AX$2</c:f>
              <c:numCache>
                <c:formatCode>General</c:formatCode>
                <c:ptCount val="49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  <c:pt idx="40">
                  <c:v>62</c:v>
                </c:pt>
                <c:pt idx="41">
                  <c:v>63</c:v>
                </c:pt>
                <c:pt idx="42">
                  <c:v>64</c:v>
                </c:pt>
                <c:pt idx="43">
                  <c:v>65</c:v>
                </c:pt>
                <c:pt idx="44">
                  <c:v>66</c:v>
                </c:pt>
                <c:pt idx="45">
                  <c:v>67</c:v>
                </c:pt>
                <c:pt idx="46">
                  <c:v>68</c:v>
                </c:pt>
                <c:pt idx="47">
                  <c:v>69</c:v>
                </c:pt>
                <c:pt idx="48">
                  <c:v>70</c:v>
                </c:pt>
              </c:numCache>
            </c:numRef>
          </c:cat>
          <c:val>
            <c:numRef>
              <c:f>Sheet1!$B$3:$AX$3</c:f>
              <c:numCache>
                <c:formatCode>_(* #,##0_);_(* \(#,##0\);_(* "-"??_);_(@_)</c:formatCode>
                <c:ptCount val="49"/>
                <c:pt idx="0">
                  <c:v>2000</c:v>
                </c:pt>
                <c:pt idx="1">
                  <c:v>4200</c:v>
                </c:pt>
                <c:pt idx="2">
                  <c:v>6620</c:v>
                </c:pt>
                <c:pt idx="3">
                  <c:v>9282</c:v>
                </c:pt>
                <c:pt idx="4">
                  <c:v>12210.2</c:v>
                </c:pt>
                <c:pt idx="5">
                  <c:v>15431.220000000001</c:v>
                </c:pt>
                <c:pt idx="6">
                  <c:v>18974.342000000004</c:v>
                </c:pt>
                <c:pt idx="7">
                  <c:v>22871.776200000008</c:v>
                </c:pt>
                <c:pt idx="8">
                  <c:v>27158.95382000001</c:v>
                </c:pt>
                <c:pt idx="9">
                  <c:v>31874.849202000012</c:v>
                </c:pt>
                <c:pt idx="10">
                  <c:v>37062.334122200016</c:v>
                </c:pt>
                <c:pt idx="11">
                  <c:v>42768.567534420021</c:v>
                </c:pt>
                <c:pt idx="12">
                  <c:v>49045.424287862028</c:v>
                </c:pt>
                <c:pt idx="13">
                  <c:v>53949.966716648232</c:v>
                </c:pt>
                <c:pt idx="14">
                  <c:v>59344.963388313059</c:v>
                </c:pt>
                <c:pt idx="15">
                  <c:v>65279.459727144371</c:v>
                </c:pt>
                <c:pt idx="16">
                  <c:v>71807.40569985882</c:v>
                </c:pt>
                <c:pt idx="17">
                  <c:v>78988.146269844714</c:v>
                </c:pt>
                <c:pt idx="18">
                  <c:v>86886.960896829187</c:v>
                </c:pt>
                <c:pt idx="19">
                  <c:v>95575.656986512113</c:v>
                </c:pt>
                <c:pt idx="20">
                  <c:v>105133.22268516333</c:v>
                </c:pt>
                <c:pt idx="21">
                  <c:v>115646.54495367968</c:v>
                </c:pt>
                <c:pt idx="22">
                  <c:v>127211.19944904766</c:v>
                </c:pt>
                <c:pt idx="23">
                  <c:v>139932.31939395244</c:v>
                </c:pt>
                <c:pt idx="24">
                  <c:v>153925.55133334768</c:v>
                </c:pt>
                <c:pt idx="25">
                  <c:v>169318.10646668245</c:v>
                </c:pt>
                <c:pt idx="26">
                  <c:v>186249.9171133507</c:v>
                </c:pt>
                <c:pt idx="27">
                  <c:v>204874.90882468579</c:v>
                </c:pt>
                <c:pt idx="28">
                  <c:v>225362.39970715437</c:v>
                </c:pt>
                <c:pt idx="29">
                  <c:v>247898.63967786983</c:v>
                </c:pt>
                <c:pt idx="30">
                  <c:v>272688.50364565681</c:v>
                </c:pt>
                <c:pt idx="31">
                  <c:v>299957.35401022254</c:v>
                </c:pt>
                <c:pt idx="32">
                  <c:v>329953.08941124484</c:v>
                </c:pt>
                <c:pt idx="33">
                  <c:v>362948.39835236938</c:v>
                </c:pt>
                <c:pt idx="34">
                  <c:v>399243.23818760633</c:v>
                </c:pt>
                <c:pt idx="35">
                  <c:v>439167.56200636702</c:v>
                </c:pt>
                <c:pt idx="36">
                  <c:v>483084.31820700376</c:v>
                </c:pt>
                <c:pt idx="37">
                  <c:v>531392.75002770417</c:v>
                </c:pt>
                <c:pt idx="38">
                  <c:v>584532.02503047464</c:v>
                </c:pt>
                <c:pt idx="39">
                  <c:v>642985.22753352218</c:v>
                </c:pt>
                <c:pt idx="40">
                  <c:v>707283.75028687448</c:v>
                </c:pt>
                <c:pt idx="41">
                  <c:v>778012.12531556201</c:v>
                </c:pt>
                <c:pt idx="42">
                  <c:v>855813.33784711827</c:v>
                </c:pt>
                <c:pt idx="43">
                  <c:v>941394.67163183016</c:v>
                </c:pt>
                <c:pt idx="44">
                  <c:v>1035534.1387950133</c:v>
                </c:pt>
                <c:pt idx="45">
                  <c:v>1139087.5526745147</c:v>
                </c:pt>
                <c:pt idx="46">
                  <c:v>1252996.3079419662</c:v>
                </c:pt>
                <c:pt idx="47">
                  <c:v>1378295.9387361628</c:v>
                </c:pt>
                <c:pt idx="48">
                  <c:v>1516125.5326097792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82-4961-A215-E5769BA53C87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 Person B 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Sheet1!$B$2:$AX$2</c:f>
              <c:numCache>
                <c:formatCode>General</c:formatCode>
                <c:ptCount val="49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  <c:pt idx="40">
                  <c:v>62</c:v>
                </c:pt>
                <c:pt idx="41">
                  <c:v>63</c:v>
                </c:pt>
                <c:pt idx="42">
                  <c:v>64</c:v>
                </c:pt>
                <c:pt idx="43">
                  <c:v>65</c:v>
                </c:pt>
                <c:pt idx="44">
                  <c:v>66</c:v>
                </c:pt>
                <c:pt idx="45">
                  <c:v>67</c:v>
                </c:pt>
                <c:pt idx="46">
                  <c:v>68</c:v>
                </c:pt>
                <c:pt idx="47">
                  <c:v>69</c:v>
                </c:pt>
                <c:pt idx="48">
                  <c:v>70</c:v>
                </c:pt>
              </c:numCache>
            </c:numRef>
          </c:cat>
          <c:val>
            <c:numRef>
              <c:f>Sheet1!$B$4:$AX$4</c:f>
              <c:numCache>
                <c:formatCode>General</c:formatCode>
                <c:ptCount val="49"/>
                <c:pt idx="13" formatCode="_(* #,##0_);_(* \(#,##0\);_(* &quot;-&quot;??_);_(@_)">
                  <c:v>2000</c:v>
                </c:pt>
                <c:pt idx="14" formatCode="_(* #,##0_);_(* \(#,##0\);_(* &quot;-&quot;??_);_(@_)">
                  <c:v>4200</c:v>
                </c:pt>
                <c:pt idx="15" formatCode="_(* #,##0_);_(* \(#,##0\);_(* &quot;-&quot;??_);_(@_)">
                  <c:v>6620</c:v>
                </c:pt>
                <c:pt idx="16" formatCode="_(* #,##0_);_(* \(#,##0\);_(* &quot;-&quot;??_);_(@_)">
                  <c:v>9282</c:v>
                </c:pt>
                <c:pt idx="17" formatCode="_(* #,##0_);_(* \(#,##0\);_(* &quot;-&quot;??_);_(@_)">
                  <c:v>12210.2</c:v>
                </c:pt>
                <c:pt idx="18" formatCode="_(* #,##0_);_(* \(#,##0\);_(* &quot;-&quot;??_);_(@_)">
                  <c:v>15431.220000000001</c:v>
                </c:pt>
                <c:pt idx="19" formatCode="_(* #,##0_);_(* \(#,##0\);_(* &quot;-&quot;??_);_(@_)">
                  <c:v>18974.342000000004</c:v>
                </c:pt>
                <c:pt idx="20" formatCode="_(* #,##0_);_(* \(#,##0\);_(* &quot;-&quot;??_);_(@_)">
                  <c:v>22871.776200000008</c:v>
                </c:pt>
                <c:pt idx="21" formatCode="_(* #,##0_);_(* \(#,##0\);_(* &quot;-&quot;??_);_(@_)">
                  <c:v>27158.95382000001</c:v>
                </c:pt>
                <c:pt idx="22" formatCode="_(* #,##0_);_(* \(#,##0\);_(* &quot;-&quot;??_);_(@_)">
                  <c:v>31874.849202000012</c:v>
                </c:pt>
                <c:pt idx="23" formatCode="_(* #,##0_);_(* \(#,##0\);_(* &quot;-&quot;??_);_(@_)">
                  <c:v>37062.334122200016</c:v>
                </c:pt>
                <c:pt idx="24" formatCode="_(* #,##0_);_(* \(#,##0\);_(* &quot;-&quot;??_);_(@_)">
                  <c:v>42768.567534420021</c:v>
                </c:pt>
                <c:pt idx="25" formatCode="_(* #,##0_);_(* \(#,##0\);_(* &quot;-&quot;??_);_(@_)">
                  <c:v>49045.424287862028</c:v>
                </c:pt>
                <c:pt idx="26" formatCode="_(* #,##0_);_(* \(#,##0\);_(* &quot;-&quot;??_);_(@_)">
                  <c:v>55949.966716648232</c:v>
                </c:pt>
                <c:pt idx="27" formatCode="_(* #,##0_);_(* \(#,##0\);_(* &quot;-&quot;??_);_(@_)">
                  <c:v>63544.963388313059</c:v>
                </c:pt>
                <c:pt idx="28" formatCode="_(* #,##0_);_(* \(#,##0\);_(* &quot;-&quot;??_);_(@_)">
                  <c:v>71899.459727144364</c:v>
                </c:pt>
                <c:pt idx="29" formatCode="_(* #,##0_);_(* \(#,##0\);_(* &quot;-&quot;??_);_(@_)">
                  <c:v>81089.405699858806</c:v>
                </c:pt>
                <c:pt idx="30" formatCode="_(* #,##0_);_(* \(#,##0\);_(* &quot;-&quot;??_);_(@_)">
                  <c:v>91198.346269844697</c:v>
                </c:pt>
                <c:pt idx="31" formatCode="_(* #,##0_);_(* \(#,##0\);_(* &quot;-&quot;??_);_(@_)">
                  <c:v>102318.18089682917</c:v>
                </c:pt>
                <c:pt idx="32" formatCode="_(* #,##0_);_(* \(#,##0\);_(* &quot;-&quot;??_);_(@_)">
                  <c:v>114549.9989865121</c:v>
                </c:pt>
                <c:pt idx="33" formatCode="_(* #,##0_);_(* \(#,##0\);_(* &quot;-&quot;??_);_(@_)">
                  <c:v>128004.99888516332</c:v>
                </c:pt>
                <c:pt idx="34" formatCode="_(* #,##0_);_(* \(#,##0\);_(* &quot;-&quot;??_);_(@_)">
                  <c:v>142805.49877367966</c:v>
                </c:pt>
                <c:pt idx="35" formatCode="_(* #,##0_);_(* \(#,##0\);_(* &quot;-&quot;??_);_(@_)">
                  <c:v>159086.04865104763</c:v>
                </c:pt>
                <c:pt idx="36" formatCode="_(* #,##0_);_(* \(#,##0\);_(* &quot;-&quot;??_);_(@_)">
                  <c:v>176994.65351615241</c:v>
                </c:pt>
                <c:pt idx="37" formatCode="_(* #,##0_);_(* \(#,##0\);_(* &quot;-&quot;??_);_(@_)">
                  <c:v>196694.11886776765</c:v>
                </c:pt>
                <c:pt idx="38" formatCode="_(* #,##0_);_(* \(#,##0\);_(* &quot;-&quot;??_);_(@_)">
                  <c:v>218363.53075454445</c:v>
                </c:pt>
                <c:pt idx="39" formatCode="_(* #,##0_);_(* \(#,##0\);_(* &quot;-&quot;??_);_(@_)">
                  <c:v>242199.88382999893</c:v>
                </c:pt>
                <c:pt idx="40" formatCode="_(* #,##0_);_(* \(#,##0\);_(* &quot;-&quot;??_);_(@_)">
                  <c:v>268419.87221299886</c:v>
                </c:pt>
                <c:pt idx="41" formatCode="_(* #,##0_);_(* \(#,##0\);_(* &quot;-&quot;??_);_(@_)">
                  <c:v>297261.85943429876</c:v>
                </c:pt>
                <c:pt idx="42" formatCode="_(* #,##0_);_(* \(#,##0\);_(* &quot;-&quot;??_);_(@_)">
                  <c:v>328988.04537772865</c:v>
                </c:pt>
                <c:pt idx="43" formatCode="_(* #,##0_);_(* \(#,##0\);_(* &quot;-&quot;??_);_(@_)">
                  <c:v>363886.84991550155</c:v>
                </c:pt>
                <c:pt idx="44" formatCode="_(* #,##0_);_(* \(#,##0\);_(* &quot;-&quot;??_);_(@_)">
                  <c:v>402275.53490705171</c:v>
                </c:pt>
                <c:pt idx="45" formatCode="_(* #,##0_);_(* \(#,##0\);_(* &quot;-&quot;??_);_(@_)">
                  <c:v>444503.08839775692</c:v>
                </c:pt>
                <c:pt idx="46" formatCode="_(* #,##0_);_(* \(#,##0\);_(* &quot;-&quot;??_);_(@_)">
                  <c:v>490953.39723753266</c:v>
                </c:pt>
                <c:pt idx="47" formatCode="_(* #,##0_);_(* \(#,##0\);_(* &quot;-&quot;??_);_(@_)">
                  <c:v>542048.73696128593</c:v>
                </c:pt>
                <c:pt idx="48" formatCode="_(* #,##0_);_(* \(#,##0\);_(* &quot;-&quot;??_);_(@_)">
                  <c:v>598253.61065741454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82-4961-A215-E5769BA53C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3667888"/>
        <c:axId val="1"/>
      </c:lineChart>
      <c:catAx>
        <c:axId val="543667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Age</a:t>
                </a:r>
              </a:p>
            </c:rich>
          </c:tx>
          <c:layout>
            <c:manualLayout>
              <c:xMode val="edge"/>
              <c:yMode val="edge"/>
              <c:x val="0.48220132677590055"/>
              <c:y val="0.877813504823151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4"/>
        <c:tickMarkSkip val="1"/>
        <c:noMultiLvlLbl val="0"/>
      </c:catAx>
      <c:valAx>
        <c:axId val="1"/>
        <c:scaling>
          <c:orientation val="minMax"/>
          <c:max val="10000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Savings</a:t>
                </a:r>
              </a:p>
            </c:rich>
          </c:tx>
          <c:layout>
            <c:manualLayout>
              <c:xMode val="edge"/>
              <c:yMode val="edge"/>
              <c:x val="2.5889967637540454E-2"/>
              <c:y val="0.40192926045016075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_);_(* \(#,##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667888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4142530727348397"/>
          <c:y val="0.4212218649517685"/>
          <c:w val="0.14563123784284249"/>
          <c:h val="0.1382636655948552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AC306F5-D472-496F-872C-D76241079C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4F69976-8429-46F5-9E94-D17204F906C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4DCA068-458A-43D4-AA97-D103296D024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2652D835-BD5E-4416-9F42-D9A08CF0FB8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A40B577-721E-4100-8C3A-A0DB751B21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>
            <a:extLst>
              <a:ext uri="{FF2B5EF4-FFF2-40B4-BE49-F238E27FC236}">
                <a16:creationId xmlns:a16="http://schemas.microsoft.com/office/drawing/2014/main" id="{BED3D53C-192B-4228-A26D-BAF044A0A6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>
            <a:extLst>
              <a:ext uri="{FF2B5EF4-FFF2-40B4-BE49-F238E27FC236}">
                <a16:creationId xmlns:a16="http://schemas.microsoft.com/office/drawing/2014/main" id="{7919B396-AE40-4383-9104-EA22FFB201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1BDE8D04-6120-B640-7E7B-76F8EEAC17F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1029">
            <a:extLst>
              <a:ext uri="{FF2B5EF4-FFF2-40B4-BE49-F238E27FC236}">
                <a16:creationId xmlns:a16="http://schemas.microsoft.com/office/drawing/2014/main" id="{C93E2432-3781-49A0-80A9-67DAEFAB0F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1030">
            <a:extLst>
              <a:ext uri="{FF2B5EF4-FFF2-40B4-BE49-F238E27FC236}">
                <a16:creationId xmlns:a16="http://schemas.microsoft.com/office/drawing/2014/main" id="{7BDC8F17-0D2F-479E-830F-785B4D1BA42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1031">
            <a:extLst>
              <a:ext uri="{FF2B5EF4-FFF2-40B4-BE49-F238E27FC236}">
                <a16:creationId xmlns:a16="http://schemas.microsoft.com/office/drawing/2014/main" id="{AE0FCB7F-BF47-4872-A29A-8CC3A6DE1F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447EEF-F77B-41AC-B6A9-6993C2EDB14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447FB6A-61A9-6802-FFA3-B66AFF457AB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FA8AC117-E66E-46FD-A3A7-A517EC55F8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56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B161B01F-EDB5-17AD-70C5-B1FD0737FA7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82E9E2F1-352E-4C63-94C7-A5DA523221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39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0955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6134100" cy="495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7E08407-9935-BA34-ECD4-36AF48747F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C5871BEB-CCA7-42FF-969D-B538087BA0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81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48DD773-B8B6-E4BB-68DD-B35B7CABCE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9D8F63CF-FB22-4617-97F2-651AC71BAA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2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D2A5904-0E48-1F58-CAAD-229BDF61A54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FF79DE86-735D-4886-9E2B-1451F82A73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37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066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32DABD7-5A3F-348E-0030-6B78B11172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13699498-622B-4E10-8DE3-9B7C4B48D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5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05F0AE6-9880-4AD9-9FCA-E02FA8196C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57780B88-9D67-4487-A4FA-E089644E7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106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F64A92FE-6F10-D339-CF43-D07479DE45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4DFC1810-52DF-408B-8D96-1AB189EFB9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12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5C9B4921-CE70-1BFC-DC13-70DD9056C85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7DCAE606-9917-4A1B-BDAC-433C7D45A5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7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7846F0AA-9A06-13F3-6B41-A86365BF67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2F28624F-B61C-4161-84BF-64F8AF729D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35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8703ECD-424C-311F-DC92-03795113DC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4B23E891-8C58-498B-8344-DB97B2D215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42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>
            <a:extLst>
              <a:ext uri="{FF2B5EF4-FFF2-40B4-BE49-F238E27FC236}">
                <a16:creationId xmlns:a16="http://schemas.microsoft.com/office/drawing/2014/main" id="{99F7BE94-E775-411D-825F-19AC2105C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10">
            <a:extLst>
              <a:ext uri="{FF2B5EF4-FFF2-40B4-BE49-F238E27FC236}">
                <a16:creationId xmlns:a16="http://schemas.microsoft.com/office/drawing/2014/main" id="{5D4F4C8F-E7C2-F52A-2F0B-37A48399EC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 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678F9478-8690-4075-9FFA-CB8D27B4C4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532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1-</a:t>
            </a:r>
            <a:fld id="{AE9E489A-EC14-4DCA-A6B5-6F12BE9AFD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●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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 3" panose="05040102010807070707" pitchFamily="18" charset="2"/>
        <a:buChar char="¬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 3" pitchFamily="18" charset="2"/>
        <a:buChar char="¬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 3" pitchFamily="18" charset="2"/>
        <a:buChar char="¬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 3" pitchFamily="18" charset="2"/>
        <a:buChar char="¬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 3" pitchFamily="18" charset="2"/>
        <a:buChar char="¬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08BBA959-4486-C8DF-06C8-773B101965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095542EC-2BBE-4A5B-A39F-96F3DA24B9FF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96963" name="Rectangle 3">
            <a:extLst>
              <a:ext uri="{FF2B5EF4-FFF2-40B4-BE49-F238E27FC236}">
                <a16:creationId xmlns:a16="http://schemas.microsoft.com/office/drawing/2014/main" id="{1C81489B-6B9A-4EDF-A0EB-7BB991F2F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133600"/>
            <a:ext cx="64008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rgbClr val="FF0000"/>
              </a:buClr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You as a Business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A063D-C658-4E71-9C1A-9B682E018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Target Savings by Age</a:t>
            </a:r>
          </a:p>
        </p:txBody>
      </p:sp>
      <p:pic>
        <p:nvPicPr>
          <p:cNvPr id="13315" name="Content Placeholder 4">
            <a:extLst>
              <a:ext uri="{FF2B5EF4-FFF2-40B4-BE49-F238E27FC236}">
                <a16:creationId xmlns:a16="http://schemas.microsoft.com/office/drawing/2014/main" id="{0C508E35-886F-A5E8-DAB1-6907331066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066800"/>
            <a:ext cx="8396288" cy="4724400"/>
          </a:xfrm>
        </p:spPr>
      </p:pic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8295BAB-598E-CB76-81C0-3DCE688F4DB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1-</a:t>
            </a:r>
            <a:fld id="{B9EC03AE-5ACD-496B-9B7F-773131857F99}" type="slidenum">
              <a:rPr lang="en-US" altLang="en-US" sz="1400">
                <a:solidFill>
                  <a:schemeClr val="bg1"/>
                </a:solidFill>
              </a:rPr>
              <a:pPr/>
              <a:t>10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3317" name="TextBox 5">
            <a:extLst>
              <a:ext uri="{FF2B5EF4-FFF2-40B4-BE49-F238E27FC236}">
                <a16:creationId xmlns:a16="http://schemas.microsoft.com/office/drawing/2014/main" id="{5969226E-458F-49C8-2008-1943F1A51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29325"/>
            <a:ext cx="5122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Source: https://www.fidelity.com/viewpoints/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243165F6-0D7F-9449-4C07-67FCF605D6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CAC1EC72-A472-4385-9126-C73D121A54DA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2082" name="Rectangle 2">
            <a:extLst>
              <a:ext uri="{FF2B5EF4-FFF2-40B4-BE49-F238E27FC236}">
                <a16:creationId xmlns:a16="http://schemas.microsoft.com/office/drawing/2014/main" id="{86D4108E-A712-414B-BD30-2C447FD00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Your Finances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F643103-2B64-13A3-E4A5-1029353E9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077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Save aggressively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Establish a savings level (at least 15%, think 20+%)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“Pay yourself first”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Take pride in your savings, not your stuff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Plan to save a little each month for future major items, e.g. a car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Avoid debt, except for a mortgage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 i="1"/>
              <a:t>always</a:t>
            </a:r>
            <a:r>
              <a:rPr lang="en-US" altLang="en-US" sz="2400"/>
              <a:t> pay off credit card balances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if can not pay off balance, do not buy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Keep track of your expenses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u="sng"/>
              <a:t>Don’t spend like a millionaire until you are one.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u="sn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0F4A-F9C9-42C0-8ECC-6FA9B5D4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Mistakes Rich People Never Make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0D8A6-46D3-4373-8820-D2A27C434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Failing to show up</a:t>
            </a:r>
          </a:p>
          <a:p>
            <a:pPr lvl="1">
              <a:defRPr/>
            </a:pPr>
            <a:r>
              <a:rPr lang="en-US" sz="2000" dirty="0"/>
              <a:t>Grant Cardone, founder of Cardone Capital, a $750 million real estate empire.</a:t>
            </a:r>
          </a:p>
          <a:p>
            <a:pPr>
              <a:defRPr/>
            </a:pPr>
            <a:r>
              <a:rPr lang="en-US" sz="2400" dirty="0"/>
              <a:t>Slacking off</a:t>
            </a:r>
          </a:p>
          <a:p>
            <a:pPr lvl="1">
              <a:defRPr/>
            </a:pPr>
            <a:r>
              <a:rPr lang="en-US" sz="2000" dirty="0"/>
              <a:t>Michael Ovitz, co-founder and former chairman of CAA; former president of The Walt Disney Company</a:t>
            </a:r>
          </a:p>
          <a:p>
            <a:pPr>
              <a:defRPr/>
            </a:pPr>
            <a:r>
              <a:rPr lang="en-US" sz="2400" dirty="0"/>
              <a:t>Having a negative attitude</a:t>
            </a:r>
          </a:p>
          <a:p>
            <a:pPr lvl="1">
              <a:defRPr/>
            </a:pPr>
            <a:r>
              <a:rPr lang="en-US" sz="2000" dirty="0"/>
              <a:t>Barbara Corcoran, founder of The Corcoran Group; podcast host of “Business Unusual”; “Shark Tank” investor</a:t>
            </a:r>
          </a:p>
          <a:p>
            <a:pPr>
              <a:defRPr/>
            </a:pPr>
            <a:r>
              <a:rPr lang="en-US" sz="2000" dirty="0"/>
              <a:t>Not Smiling</a:t>
            </a:r>
          </a:p>
          <a:p>
            <a:pPr lvl="1">
              <a:defRPr/>
            </a:pPr>
            <a:r>
              <a:rPr lang="en-US" sz="2000" dirty="0"/>
              <a:t>Holly Parker, founder and CEO of The Holly Parker Team at Douglas Elliman; award-winning broker who has made over $8 billion in sales</a:t>
            </a:r>
          </a:p>
          <a:p>
            <a:pPr lvl="1">
              <a:defRPr/>
            </a:pPr>
            <a:endParaRPr lang="en-US" sz="2000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sz="1200" dirty="0" err="1"/>
              <a:t>Source:https</a:t>
            </a:r>
            <a:r>
              <a:rPr lang="en-US" sz="1200" dirty="0"/>
              <a:t>://www.cnbc.com/2020/01/13/mistakes-rich-and-successful-people-never-make-according-to-self-made-millionaires.html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09467A17-1F49-0A2B-7FE1-59402FB863B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176815EB-AE10-4F87-B8FA-99BD1BE12FA5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AC6A558F-E499-0E54-A4AE-8CBF4DF300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B1383403-F1BA-4414-9BD1-E1360F0E8F64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93772F65-5A0E-47A7-8BDD-76018B6CC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Your Finances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2BCEDC2-8A5A-5DE1-BD41-F68205912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en-US"/>
              <a:t>Create your personal balance sheet</a:t>
            </a:r>
          </a:p>
          <a:p>
            <a:pPr eaLnBrk="1" hangingPunct="1"/>
            <a:r>
              <a:rPr lang="en-US" altLang="en-US"/>
              <a:t>Your net worth = assets – liabilities</a:t>
            </a:r>
          </a:p>
          <a:p>
            <a:pPr eaLnBrk="1" hangingPunct="1"/>
            <a:r>
              <a:rPr lang="en-US" altLang="en-US"/>
              <a:t>Keep track over time</a:t>
            </a:r>
          </a:p>
          <a:p>
            <a:pPr eaLnBrk="1" hangingPunct="1"/>
            <a:r>
              <a:rPr lang="en-US" altLang="en-US"/>
              <a:t>How much will you need in the future?</a:t>
            </a:r>
          </a:p>
        </p:txBody>
      </p:sp>
      <p:grpSp>
        <p:nvGrpSpPr>
          <p:cNvPr id="16389" name="Group 9">
            <a:extLst>
              <a:ext uri="{FF2B5EF4-FFF2-40B4-BE49-F238E27FC236}">
                <a16:creationId xmlns:a16="http://schemas.microsoft.com/office/drawing/2014/main" id="{A15951A5-F071-1851-F453-F5BB384FAC80}"/>
              </a:ext>
            </a:extLst>
          </p:cNvPr>
          <p:cNvGrpSpPr>
            <a:grpSpLocks/>
          </p:cNvGrpSpPr>
          <p:nvPr/>
        </p:nvGrpSpPr>
        <p:grpSpPr bwMode="auto">
          <a:xfrm>
            <a:off x="1076325" y="3225800"/>
            <a:ext cx="6162675" cy="3175000"/>
            <a:chOff x="678" y="2032"/>
            <a:chExt cx="3882" cy="2000"/>
          </a:xfrm>
        </p:grpSpPr>
        <p:sp>
          <p:nvSpPr>
            <p:cNvPr id="16390" name="Line 4">
              <a:extLst>
                <a:ext uri="{FF2B5EF4-FFF2-40B4-BE49-F238E27FC236}">
                  <a16:creationId xmlns:a16="http://schemas.microsoft.com/office/drawing/2014/main" id="{8FD25052-497A-C404-7BB6-D78B307D15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32"/>
              <a:ext cx="0" cy="15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5">
              <a:extLst>
                <a:ext uri="{FF2B5EF4-FFF2-40B4-BE49-F238E27FC236}">
                  <a16:creationId xmlns:a16="http://schemas.microsoft.com/office/drawing/2014/main" id="{14229F96-A234-B31D-B4B0-253B36C5E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568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Text Box 6">
              <a:extLst>
                <a:ext uri="{FF2B5EF4-FFF2-40B4-BE49-F238E27FC236}">
                  <a16:creationId xmlns:a16="http://schemas.microsoft.com/office/drawing/2014/main" id="{6691E3EA-5CB5-69FC-D722-656A0D00E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" y="2361"/>
              <a:ext cx="714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FF0000"/>
                </a:buClr>
                <a:buFont typeface="Wingdings" panose="05000000000000000000" pitchFamily="2" charset="2"/>
                <a:buChar char="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/>
                <a:t>Net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/>
                <a:t>Worth</a:t>
              </a:r>
            </a:p>
          </p:txBody>
        </p:sp>
        <p:sp>
          <p:nvSpPr>
            <p:cNvPr id="16393" name="Text Box 7">
              <a:extLst>
                <a:ext uri="{FF2B5EF4-FFF2-40B4-BE49-F238E27FC236}">
                  <a16:creationId xmlns:a16="http://schemas.microsoft.com/office/drawing/2014/main" id="{FB032A4E-DBA1-C7A2-D7B7-2EB437D535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3705"/>
              <a:ext cx="59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FF0000"/>
                </a:buClr>
                <a:buFont typeface="Wingdings" panose="05000000000000000000" pitchFamily="2" charset="2"/>
                <a:buChar char="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F0000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Font typeface="Wingdings 3" panose="05040102010807070707" pitchFamily="18" charset="2"/>
                <a:buChar char="¬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/>
                <a:t>Year</a:t>
              </a:r>
            </a:p>
          </p:txBody>
        </p:sp>
        <p:sp>
          <p:nvSpPr>
            <p:cNvPr id="16394" name="Freeform 8">
              <a:extLst>
                <a:ext uri="{FF2B5EF4-FFF2-40B4-BE49-F238E27FC236}">
                  <a16:creationId xmlns:a16="http://schemas.microsoft.com/office/drawing/2014/main" id="{0AC9EB91-A224-0075-B9FE-E895DB6F3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2320"/>
              <a:ext cx="2784" cy="1456"/>
            </a:xfrm>
            <a:custGeom>
              <a:avLst/>
              <a:gdLst>
                <a:gd name="T0" fmla="*/ 0 w 2784"/>
                <a:gd name="T1" fmla="*/ 1152 h 1456"/>
                <a:gd name="T2" fmla="*/ 240 w 2784"/>
                <a:gd name="T3" fmla="*/ 1104 h 1456"/>
                <a:gd name="T4" fmla="*/ 576 w 2784"/>
                <a:gd name="T5" fmla="*/ 1440 h 1456"/>
                <a:gd name="T6" fmla="*/ 1584 w 2784"/>
                <a:gd name="T7" fmla="*/ 1200 h 1456"/>
                <a:gd name="T8" fmla="*/ 2784 w 2784"/>
                <a:gd name="T9" fmla="*/ 0 h 1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4"/>
                <a:gd name="T16" fmla="*/ 0 h 1456"/>
                <a:gd name="T17" fmla="*/ 2784 w 2784"/>
                <a:gd name="T18" fmla="*/ 1456 h 1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4" h="1456">
                  <a:moveTo>
                    <a:pt x="0" y="1152"/>
                  </a:moveTo>
                  <a:cubicBezTo>
                    <a:pt x="72" y="1104"/>
                    <a:pt x="144" y="1056"/>
                    <a:pt x="240" y="1104"/>
                  </a:cubicBezTo>
                  <a:cubicBezTo>
                    <a:pt x="336" y="1152"/>
                    <a:pt x="352" y="1424"/>
                    <a:pt x="576" y="1440"/>
                  </a:cubicBezTo>
                  <a:cubicBezTo>
                    <a:pt x="800" y="1456"/>
                    <a:pt x="1216" y="1440"/>
                    <a:pt x="1584" y="1200"/>
                  </a:cubicBezTo>
                  <a:cubicBezTo>
                    <a:pt x="1952" y="960"/>
                    <a:pt x="2576" y="224"/>
                    <a:pt x="2784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73FEA01D-9CE1-2982-164B-93B54D8EA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0ED5BAE2-B834-4FEC-86F4-16A70B9CB960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B7FD63CD-2368-47F3-8E9E-8C00E1726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Investing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E4DC197-BB6F-C98E-BF86-3346F366F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300" y="6858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401(k)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if your employer contributes, it is free money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Roth IRA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Securities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Be skeptical of financial advisors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Diversify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Don’t try to out-pick the pros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What do you know that the pros don’t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Indexed mutual funds, ETFs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How did those NFTs work out?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Buy and hold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Don’t try to time the market, don’t chase returns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 u="sng"/>
              <a:t>Don’t invest like a millionaire until you are one.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0B79312B-B0E7-5C52-0ABE-599732426BC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79D33E13-B94E-43D9-B76E-DC30E0D7528E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pic>
        <p:nvPicPr>
          <p:cNvPr id="18435" name="Picture 2" descr="https://www.fidelity.com/bin-public/060_www_fidelity_com/images/Viewpoints/PF/investing_myths_2021_chart_2.png">
            <a:extLst>
              <a:ext uri="{FF2B5EF4-FFF2-40B4-BE49-F238E27FC236}">
                <a16:creationId xmlns:a16="http://schemas.microsoft.com/office/drawing/2014/main" id="{CB1DA281-CA39-863B-933A-E958A5B4EB0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533400"/>
            <a:ext cx="8251825" cy="4724400"/>
          </a:xfrm>
          <a:noFill/>
        </p:spPr>
      </p:pic>
      <p:sp>
        <p:nvSpPr>
          <p:cNvPr id="18436" name="TextBox 4">
            <a:extLst>
              <a:ext uri="{FF2B5EF4-FFF2-40B4-BE49-F238E27FC236}">
                <a16:creationId xmlns:a16="http://schemas.microsoft.com/office/drawing/2014/main" id="{350F4FC7-69AE-3362-147E-238ED5EC9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486400"/>
            <a:ext cx="54419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/>
              <a:t>Source: Fidelity, FMRCo, Asset Allocation Research Team</a:t>
            </a:r>
            <a:endParaRPr lang="en-US" altLang="en-US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FF45-C994-4D5F-9D01-4DF12F872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Your Financial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3E6A9-EEFF-437C-B84F-7F9EA6C3A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4114800"/>
          </a:xfrm>
        </p:spPr>
        <p:txBody>
          <a:bodyPr/>
          <a:lstStyle/>
          <a:p>
            <a:pPr>
              <a:buFont typeface="Arial" charset="0"/>
              <a:buChar char="●"/>
              <a:defRPr/>
            </a:pPr>
            <a:r>
              <a:rPr lang="en-US" dirty="0"/>
              <a:t>The most important financial action you can take is to save.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spend like a millionaire until you are one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" indent="0" algn="ctr">
              <a:buFont typeface="Arial" panose="020B0604020202020204" pitchFamily="34" charset="0"/>
              <a:buNone/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buFont typeface="Arial" charset="0"/>
              <a:buChar char="●"/>
              <a:defRPr/>
            </a:pPr>
            <a:r>
              <a:rPr lang="en-US" dirty="0"/>
              <a:t>Do not count on wise investing to make you rich.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invest like a millionaire until you are one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40D53B3-8FAA-741D-C6C9-905134EF4C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E13BF54E-9A8F-49AD-B623-745B509BBD96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F1C63D11-D66E-7A2B-D684-737390C08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2BE6DFFE-32C0-48D2-9730-F3FDBD4DBA7F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8226" name="Rectangle 2">
            <a:extLst>
              <a:ext uri="{FF2B5EF4-FFF2-40B4-BE49-F238E27FC236}">
                <a16:creationId xmlns:a16="http://schemas.microsoft.com/office/drawing/2014/main" id="{1D835775-F11C-4C1A-B7E2-2ADB05CA7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Twelve Financial Truths</a:t>
            </a:r>
            <a:br>
              <a:rPr lang="en-US" sz="3200"/>
            </a:br>
            <a:r>
              <a:rPr lang="en-US" sz="1600"/>
              <a:t>Jonathon Clements, WSJ 6/18/06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893E98D6-6E6F-3FB3-81F0-A99D52F09A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181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It’s hard to cut back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You will never be satisfied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Borrowings have to be repaid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Fancy cars and expensive clothes are not a sign of wealth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Your family could prove to be your greatest liability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Investors face three enemies</a:t>
            </a:r>
          </a:p>
          <a:p>
            <a:pPr marL="990600" lvl="1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Inflation</a:t>
            </a:r>
          </a:p>
          <a:p>
            <a:pPr marL="990600" lvl="1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Taxes</a:t>
            </a:r>
          </a:p>
          <a:p>
            <a:pPr marL="990600" lvl="1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/>
              <a:t>Investment costs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178DFA53-2DC6-1720-4E4D-C763E04F5C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035B2D39-6DC5-4240-9FF3-A378C1B725A5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9250" name="Rectangle 2">
            <a:extLst>
              <a:ext uri="{FF2B5EF4-FFF2-40B4-BE49-F238E27FC236}">
                <a16:creationId xmlns:a16="http://schemas.microsoft.com/office/drawing/2014/main" id="{0087646D-39E8-462F-83EC-197421C70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382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/>
              <a:t>Twelve Financial Truths</a:t>
            </a:r>
            <a:br>
              <a:rPr lang="en-US" sz="3200"/>
            </a:br>
            <a:r>
              <a:rPr lang="en-US" sz="1600"/>
              <a:t>Jonathon Clements, WSJ 6/18/06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80B0C40-78C5-577F-4301-1BD9B8989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7772400" cy="4114800"/>
          </a:xfrm>
        </p:spPr>
        <p:txBody>
          <a:bodyPr/>
          <a:lstStyle/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Adding investments can lower risk</a:t>
            </a:r>
          </a:p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Diversification is a mixed bag</a:t>
            </a:r>
          </a:p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Not all risk is rewarded</a:t>
            </a:r>
          </a:p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Most investors fail to beat the market</a:t>
            </a:r>
          </a:p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Change is costly</a:t>
            </a:r>
          </a:p>
          <a:p>
            <a:pPr marL="533400" indent="-5334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Your best investment strategy is saving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3C8AB83C-9013-9378-4EFF-37AB649E8D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472B814A-9FCE-4C94-9214-0B85B4777F7E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82AC5C32-AF13-4746-B3F7-D02FD1943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Other Financials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5286A7A3-24EC-7137-260A-0049382DD6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Insurance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Life – need changes over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Always buy term insurance, never whole life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Medical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Auto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Expenses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Never pay retail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Use store cards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Wait for sales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/>
              <a:t>Negotiate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 b="1"/>
              <a:t>It’s like a tax-free raise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E74D633D-FDB4-E95B-D908-B09AAD9619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E68BFA28-2ACF-427A-9E97-809087EFB3F4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97986" name="Rectangle 2">
            <a:extLst>
              <a:ext uri="{FF2B5EF4-FFF2-40B4-BE49-F238E27FC236}">
                <a16:creationId xmlns:a16="http://schemas.microsoft.com/office/drawing/2014/main" id="{8E27AEBB-3A03-46B1-9DD6-1128D2232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Business on a Personal Level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7EE2336-3664-1A6B-8397-43A73BC88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/>
              <a:t>Manage yourself like a business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Target Market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Marketing Mix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Finance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 b="1" i="1"/>
              <a:t>Think like a business person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EB9BE8FA-E302-4498-A9D1-A29D377C4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60864C6A-374E-4EB4-9F76-C5062DE0F624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7202" name="Rectangle 2">
            <a:extLst>
              <a:ext uri="{FF2B5EF4-FFF2-40B4-BE49-F238E27FC236}">
                <a16:creationId xmlns:a16="http://schemas.microsoft.com/office/drawing/2014/main" id="{C3EE26D8-F184-46F9-989D-344DAF4A10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u="sng" dirty="0"/>
              <a:t>Think</a:t>
            </a:r>
            <a:r>
              <a:rPr lang="en-US" sz="3200" dirty="0"/>
              <a:t> Like a Business Person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5D4244B1-3103-2FC5-DD7A-BCF5A78A94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8486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Prices and products reflect the consensus of the market</a:t>
            </a:r>
          </a:p>
          <a:p>
            <a:pPr lvl="1" eaLnBrk="1" hangingPunct="1"/>
            <a:r>
              <a:rPr lang="en-US" altLang="en-US" sz="2400"/>
              <a:t>The “Invisible Hand”</a:t>
            </a:r>
          </a:p>
          <a:p>
            <a:pPr lvl="1" eaLnBrk="1" hangingPunct="1"/>
            <a:r>
              <a:rPr lang="en-US" altLang="en-US" sz="2400"/>
              <a:t>Individuals and governments do not make better decisions than the market</a:t>
            </a:r>
          </a:p>
          <a:p>
            <a:pPr eaLnBrk="1" hangingPunct="1"/>
            <a:r>
              <a:rPr lang="en-US" altLang="en-US" sz="2400"/>
              <a:t>Profits are the reward for taking risks</a:t>
            </a:r>
          </a:p>
          <a:p>
            <a:pPr eaLnBrk="1" hangingPunct="1"/>
            <a:r>
              <a:rPr lang="en-US" altLang="en-US" sz="2400"/>
              <a:t>Embrace frustrations and problems</a:t>
            </a:r>
          </a:p>
          <a:p>
            <a:pPr lvl="1" eaLnBrk="1" hangingPunct="1"/>
            <a:r>
              <a:rPr lang="en-US" altLang="en-US" sz="2400"/>
              <a:t>They are business opportunities</a:t>
            </a:r>
          </a:p>
          <a:p>
            <a:pPr eaLnBrk="1" hangingPunct="1"/>
            <a:r>
              <a:rPr lang="en-US" altLang="en-US" sz="2400"/>
              <a:t>Do not think with your emotions, use what you have learned. </a:t>
            </a:r>
          </a:p>
          <a:p>
            <a:pPr eaLnBrk="1" hangingPunct="1"/>
            <a:r>
              <a:rPr lang="en-US" altLang="en-US" sz="2400"/>
              <a:t>Do not let others think for you.  You do the hard work.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9497847B-2A7F-10E1-11AC-62B22A54F1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29DCADA6-58E3-4B01-B423-763BB526BDA6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6178" name="Rectangle 2">
            <a:extLst>
              <a:ext uri="{FF2B5EF4-FFF2-40B4-BE49-F238E27FC236}">
                <a16:creationId xmlns:a16="http://schemas.microsoft.com/office/drawing/2014/main" id="{DBEAD4B3-7A96-482F-8C6B-7A074CDE07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Treat Yourself Like a Business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3E3ED97-67D5-4761-3B3D-87A8887D2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Plan for success</a:t>
            </a:r>
          </a:p>
          <a:p>
            <a:pPr lvl="1" eaLnBrk="1" hangingPunct="1"/>
            <a:r>
              <a:rPr lang="en-US" altLang="en-US"/>
              <a:t>Your career</a:t>
            </a:r>
          </a:p>
          <a:p>
            <a:pPr lvl="1" eaLnBrk="1" hangingPunct="1"/>
            <a:r>
              <a:rPr lang="en-US" altLang="en-US"/>
              <a:t>Your finances</a:t>
            </a:r>
          </a:p>
          <a:p>
            <a:pPr eaLnBrk="1" hangingPunct="1"/>
            <a:r>
              <a:rPr lang="en-US" altLang="en-US"/>
              <a:t>Work at it</a:t>
            </a:r>
          </a:p>
          <a:p>
            <a:pPr lvl="1" eaLnBrk="1" hangingPunct="1"/>
            <a:r>
              <a:rPr lang="en-US" altLang="en-US"/>
              <a:t>Education</a:t>
            </a:r>
          </a:p>
          <a:p>
            <a:pPr lvl="1" eaLnBrk="1" hangingPunct="1"/>
            <a:r>
              <a:rPr lang="en-US" altLang="en-US"/>
              <a:t>Job</a:t>
            </a:r>
          </a:p>
          <a:p>
            <a:pPr lvl="1" eaLnBrk="1" hangingPunct="1"/>
            <a:r>
              <a:rPr lang="en-US" altLang="en-US"/>
              <a:t>Saving</a:t>
            </a:r>
          </a:p>
          <a:p>
            <a:pPr eaLnBrk="1" hangingPunct="1"/>
            <a:r>
              <a:rPr lang="en-US" altLang="en-US"/>
              <a:t>Enjoy it</a:t>
            </a:r>
          </a:p>
          <a:p>
            <a:pPr lvl="1" eaLnBrk="1" hangingPunct="1"/>
            <a:r>
              <a:rPr lang="en-US" altLang="en-US"/>
              <a:t>Take pride in your work</a:t>
            </a:r>
          </a:p>
          <a:p>
            <a:pPr lvl="1" eaLnBrk="1" hangingPunct="1"/>
            <a:r>
              <a:rPr lang="en-US" altLang="en-US"/>
              <a:t>Take pride in your savings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CF3D4-D1EC-4D67-8F1A-3D0B1B9DE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DA2B4-5F91-4B45-8ADD-7B358CF86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Show up early</a:t>
            </a:r>
          </a:p>
          <a:p>
            <a:pPr>
              <a:defRPr/>
            </a:pPr>
            <a:r>
              <a:rPr lang="en-US" sz="3600" dirty="0"/>
              <a:t>Work hard</a:t>
            </a:r>
          </a:p>
          <a:p>
            <a:pPr>
              <a:defRPr/>
            </a:pPr>
            <a:r>
              <a:rPr lang="en-US" sz="3600" dirty="0"/>
              <a:t>Smile</a:t>
            </a:r>
          </a:p>
          <a:p>
            <a:pPr>
              <a:defRPr/>
            </a:pPr>
            <a:endParaRPr lang="en-US" sz="36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3600" dirty="0"/>
              <a:t>			AND</a:t>
            </a:r>
          </a:p>
          <a:p>
            <a:pPr>
              <a:defRPr/>
            </a:pPr>
            <a:endParaRPr lang="en-US" sz="3600" dirty="0"/>
          </a:p>
          <a:p>
            <a:pPr>
              <a:defRPr/>
            </a:pPr>
            <a:r>
              <a:rPr lang="en-US" sz="4000" dirty="0"/>
              <a:t>Save!</a:t>
            </a: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4EC38E95-7B0F-27D6-61BA-0D414E53244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E0E1E382-4A90-4D84-921C-9DA1F2634447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702E7F21-31E6-0BE8-B7FC-1F13573720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B953596A-7CFB-47B4-8D8C-A0527EDADBCE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99010" name="Rectangle 2">
            <a:extLst>
              <a:ext uri="{FF2B5EF4-FFF2-40B4-BE49-F238E27FC236}">
                <a16:creationId xmlns:a16="http://schemas.microsoft.com/office/drawing/2014/main" id="{99DC3868-5E80-4CAA-AC19-DA6DB3538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Marketing You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4CBDBB9-B1D5-4493-97DA-4734C6067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/>
              <a:t>What is your target market?</a:t>
            </a:r>
          </a:p>
          <a:p>
            <a:pPr lvl="1" eaLnBrk="1" hangingPunct="1">
              <a:defRPr/>
            </a:pPr>
            <a:r>
              <a:rPr lang="en-US" altLang="en-US" sz="2400" dirty="0"/>
              <a:t>E.g. nursing, sales, retail, finance, accounting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sz="2400" dirty="0"/>
              <a:t>Do market research</a:t>
            </a:r>
          </a:p>
          <a:p>
            <a:pPr lvl="1" eaLnBrk="1" hangingPunct="1">
              <a:defRPr/>
            </a:pPr>
            <a:r>
              <a:rPr lang="en-US" altLang="en-US" sz="2400" dirty="0"/>
              <a:t>What kinds of things do they do?</a:t>
            </a:r>
          </a:p>
          <a:p>
            <a:pPr lvl="1" eaLnBrk="1" hangingPunct="1">
              <a:defRPr/>
            </a:pPr>
            <a:r>
              <a:rPr lang="en-US" altLang="en-US" sz="2400" dirty="0"/>
              <a:t>What skills are required?</a:t>
            </a:r>
          </a:p>
          <a:p>
            <a:pPr lvl="1" eaLnBrk="1" hangingPunct="1">
              <a:defRPr/>
            </a:pPr>
            <a:r>
              <a:rPr lang="en-US" altLang="en-US" sz="2400" dirty="0"/>
              <a:t>What kind of people do they need? </a:t>
            </a:r>
          </a:p>
          <a:p>
            <a:pPr lvl="1" eaLnBrk="1" hangingPunct="1">
              <a:defRPr/>
            </a:pPr>
            <a:r>
              <a:rPr lang="en-US" altLang="en-US" sz="2400" dirty="0"/>
              <a:t>Where do they hire from?</a:t>
            </a:r>
          </a:p>
          <a:p>
            <a:pPr lvl="1" eaLnBrk="1" hangingPunct="1">
              <a:defRPr/>
            </a:pPr>
            <a:r>
              <a:rPr lang="en-US" altLang="en-US" sz="2400" dirty="0"/>
              <a:t>What are their challenges (opportunities)</a:t>
            </a:r>
          </a:p>
          <a:p>
            <a:pPr lvl="1" eaLnBrk="1" hangingPunct="1">
              <a:defRPr/>
            </a:pPr>
            <a:r>
              <a:rPr lang="en-US" altLang="en-US" sz="2400" dirty="0"/>
              <a:t>Read up on their news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DDB31577-9EDC-E706-4B33-283BE8DB3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86CEE240-F315-48A4-A12A-2499CD746663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0034" name="Rectangle 2">
            <a:extLst>
              <a:ext uri="{FF2B5EF4-FFF2-40B4-BE49-F238E27FC236}">
                <a16:creationId xmlns:a16="http://schemas.microsoft.com/office/drawing/2014/main" id="{D23588A5-ADCA-41B0-93B5-6033E08DD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Your Marketing Mix</a:t>
            </a:r>
          </a:p>
        </p:txBody>
      </p:sp>
      <p:sp>
        <p:nvSpPr>
          <p:cNvPr id="300035" name="Rectangle 3">
            <a:extLst>
              <a:ext uri="{FF2B5EF4-FFF2-40B4-BE49-F238E27FC236}">
                <a16:creationId xmlns:a16="http://schemas.microsoft.com/office/drawing/2014/main" id="{16B147FB-2D82-4EEF-809F-10D8CB95D6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●"/>
              <a:defRPr/>
            </a:pPr>
            <a:r>
              <a:rPr lang="en-US" sz="2000" dirty="0"/>
              <a:t>Product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What skills and knowledge do you have?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differentiates you in your market?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Why should someone hire you over someone else?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●"/>
              <a:defRPr/>
            </a:pPr>
            <a:r>
              <a:rPr lang="en-US" sz="2000" dirty="0"/>
              <a:t>Price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What can you earn?  Why?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What is your value added? </a:t>
            </a: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eaLnBrk="1" hangingPunct="1">
              <a:lnSpc>
                <a:spcPct val="80000"/>
              </a:lnSpc>
              <a:buFont typeface="Arial" charset="0"/>
              <a:buChar char="●"/>
              <a:defRPr/>
            </a:pPr>
            <a:r>
              <a:rPr lang="en-US" sz="2000" dirty="0"/>
              <a:t>Promotion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You need to sell yourself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Dress for success</a:t>
            </a:r>
          </a:p>
          <a:p>
            <a:pPr lvl="2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How you look is sending a message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Write for success (including emails and texts!)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Use spell checking!!!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Do not expect that your email is private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Professional resumes (walnut, basketball)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E0723BE7-94E4-7862-0243-138C47CE99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196C57DD-2BAF-4B67-A9BE-49AB0FBB480A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0034" name="Rectangle 2">
            <a:extLst>
              <a:ext uri="{FF2B5EF4-FFF2-40B4-BE49-F238E27FC236}">
                <a16:creationId xmlns:a16="http://schemas.microsoft.com/office/drawing/2014/main" id="{F1A7935B-31DD-42FC-BF78-3ADED2EE6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Your Marketing Mix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13DBF49-7E75-4353-94E4-F40AED2C9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Promotion</a:t>
            </a:r>
            <a:endParaRPr lang="en-US" sz="2000" dirty="0"/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n-US" sz="2000" dirty="0"/>
              <a:t>Do not put things in Facebook or YouTube that you do not want employers to see.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/>
              <a:t>Talk for success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en-US" sz="2000" dirty="0"/>
              <a:t>“equities”, “fixed income”, “marketing mix”, CPI, </a:t>
            </a:r>
            <a:r>
              <a:rPr lang="en-US" altLang="en-US" sz="2000" dirty="0" err="1"/>
              <a:t>GDP,etc</a:t>
            </a:r>
            <a:r>
              <a:rPr lang="en-US" altLang="en-US" sz="2000" dirty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/>
              <a:t>Observe what successful people wear and do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en-US" sz="2000" dirty="0"/>
              <a:t>Visualize and emulate them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/>
              <a:t>Treat interviews seriously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en-US" sz="2000" dirty="0"/>
              <a:t>Dress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en-US" sz="2000" dirty="0"/>
              <a:t>No phone, parents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/>
              <a:t>A recent study showed 83% lost their job due to attendance or attitude</a:t>
            </a: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Distribution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/>
              <a:t>How do you go looking for a job?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i="1" dirty="0"/>
              <a:t>Always</a:t>
            </a:r>
            <a:r>
              <a:rPr lang="en-US" altLang="en-US" sz="2000" dirty="0"/>
              <a:t> network – clubs, groups, meetings, etc.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i="1" dirty="0"/>
              <a:t>Always</a:t>
            </a:r>
            <a:r>
              <a:rPr lang="en-US" altLang="en-US" sz="2000" dirty="0"/>
              <a:t> be looking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8058C9F9-8AE1-0ECC-17F0-674086BDB4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B3CED8D3-3057-44A0-9264-933DBFB48E84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1058" name="Rectangle 2">
            <a:extLst>
              <a:ext uri="{FF2B5EF4-FFF2-40B4-BE49-F238E27FC236}">
                <a16:creationId xmlns:a16="http://schemas.microsoft.com/office/drawing/2014/main" id="{01A53081-2A91-4738-9F5D-05CDFF6B8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Your Finances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9572B06C-E9C6-B4E2-7DB6-C093843B5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Create personal financial statements</a:t>
            </a:r>
          </a:p>
          <a:p>
            <a:pPr lvl="1" eaLnBrk="1" hangingPunct="1"/>
            <a:r>
              <a:rPr lang="en-US" altLang="en-US" sz="2400"/>
              <a:t>How much do you make?</a:t>
            </a:r>
          </a:p>
          <a:p>
            <a:pPr lvl="1" eaLnBrk="1" hangingPunct="1"/>
            <a:r>
              <a:rPr lang="en-US" altLang="en-US" sz="2400"/>
              <a:t>What expenses do you have?</a:t>
            </a:r>
          </a:p>
          <a:p>
            <a:pPr lvl="2" eaLnBrk="1" hangingPunct="1"/>
            <a:r>
              <a:rPr lang="en-US" altLang="en-US" sz="2400"/>
              <a:t>put into categories such as taxes, food, housing, transportation, entertainment, medical</a:t>
            </a:r>
          </a:p>
          <a:p>
            <a:pPr lvl="2" eaLnBrk="1" hangingPunct="1"/>
            <a:r>
              <a:rPr lang="en-US" altLang="en-US" sz="2400"/>
              <a:t>pay special attention to recurring, monthly expenses</a:t>
            </a:r>
          </a:p>
          <a:p>
            <a:pPr lvl="3" eaLnBrk="1" hangingPunct="1"/>
            <a:r>
              <a:rPr lang="en-US" altLang="en-US" sz="2400"/>
              <a:t>e.g. cable, cell phone, car loan</a:t>
            </a:r>
          </a:p>
          <a:p>
            <a:pPr lvl="1" eaLnBrk="1" hangingPunct="1"/>
            <a:r>
              <a:rPr lang="en-US" altLang="en-US" sz="2400"/>
              <a:t>How much do you save?</a:t>
            </a:r>
          </a:p>
          <a:p>
            <a:pPr lvl="2" eaLnBrk="1" hangingPunct="1"/>
            <a:r>
              <a:rPr lang="en-US" altLang="en-US" sz="2400"/>
              <a:t>calculate the percent of income</a:t>
            </a:r>
          </a:p>
          <a:p>
            <a:pPr eaLnBrk="1" hangingPunct="1"/>
            <a:r>
              <a:rPr lang="en-US" altLang="en-US" sz="2400" u="sng"/>
              <a:t>A person’s worth is not what they spend but what they save.</a:t>
            </a:r>
          </a:p>
          <a:p>
            <a:pPr lvl="1" eaLnBrk="1" hangingPunct="1"/>
            <a:endParaRPr lang="en-US" altLang="en-US" sz="2400" u="sn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1FDB5A4B-3D7E-19E7-67C0-4B6C33CFAC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1-</a:t>
            </a:r>
            <a:fld id="{DF212715-5163-41AB-9781-ED5563FEA4B6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02082" name="Rectangle 2">
            <a:extLst>
              <a:ext uri="{FF2B5EF4-FFF2-40B4-BE49-F238E27FC236}">
                <a16:creationId xmlns:a16="http://schemas.microsoft.com/office/drawing/2014/main" id="{2665CE42-1909-4E28-B25E-C353A9112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Your Finances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FAC4977-9EA7-4BD6-AA37-2D5C4D85A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8486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/>
              <a:t>Save aggressively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en-US" sz="2400" i="1" dirty="0"/>
              <a:t>If you start saving late, you can never catch up</a:t>
            </a:r>
          </a:p>
          <a:p>
            <a:pPr marL="0" indent="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A28E046A-77E8-CC3B-8B36-F98D189B16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</a:rPr>
              <a:t>1-</a:t>
            </a:r>
            <a:fld id="{38ADDBD8-C764-4235-9201-03CD7ACC2C73}" type="slidenum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310274" name="Rectangle 2">
            <a:extLst>
              <a:ext uri="{FF2B5EF4-FFF2-40B4-BE49-F238E27FC236}">
                <a16:creationId xmlns:a16="http://schemas.microsoft.com/office/drawing/2014/main" id="{19C47CCB-95C3-4122-9946-F4B8B30E1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You Can Never Catch Up</a:t>
            </a:r>
          </a:p>
        </p:txBody>
      </p:sp>
      <p:sp>
        <p:nvSpPr>
          <p:cNvPr id="11268" name="Text Box 7">
            <a:extLst>
              <a:ext uri="{FF2B5EF4-FFF2-40B4-BE49-F238E27FC236}">
                <a16:creationId xmlns:a16="http://schemas.microsoft.com/office/drawing/2014/main" id="{344F4F2C-1BDE-ABFE-EE5D-3C37ECFA7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0"/>
            <a:ext cx="7513638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Person A: Saves $2000 per year from age 22 to age 35 </a:t>
            </a:r>
            <a:r>
              <a:rPr lang="en-US" altLang="en-US" sz="1600" b="1" i="1" dirty="0"/>
              <a:t>and then stops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Person B: Starts saving $2000 per year beginning at age 35 and never stops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                  Both earn 10% on their investments.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At age 75: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	  Person A has $1M in savings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                  Person B has $561K in savings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/>
              <a:t>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D99ECA9-D3F7-5B6A-AA50-62D7FFE9E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662951"/>
              </p:ext>
            </p:extLst>
          </p:nvPr>
        </p:nvGraphicFramePr>
        <p:xfrm>
          <a:off x="838200" y="914400"/>
          <a:ext cx="7467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B108E09-04D1-4C6B-81BE-112BDF33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Years to “Financial Freedom”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381B54-18CD-4615-8AE1-545A577704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90600" y="2209800"/>
          <a:ext cx="7391400" cy="2225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Savings Rate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Years to</a:t>
                      </a:r>
                      <a:r>
                        <a:rPr lang="en-US" sz="1800" baseline="0" dirty="0">
                          <a:solidFill>
                            <a:srgbClr val="002060"/>
                          </a:solidFill>
                        </a:rPr>
                        <a:t> “Freedom”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Age when</a:t>
                      </a:r>
                      <a:r>
                        <a:rPr lang="en-US" sz="1800" baseline="0" dirty="0">
                          <a:solidFill>
                            <a:srgbClr val="002060"/>
                          </a:solidFill>
                        </a:rPr>
                        <a:t> “Free”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5%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50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72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10%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40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62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15%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34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56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30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52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26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</a:rPr>
                        <a:t>48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21" name="TextBox 4">
            <a:extLst>
              <a:ext uri="{FF2B5EF4-FFF2-40B4-BE49-F238E27FC236}">
                <a16:creationId xmlns:a16="http://schemas.microsoft.com/office/drawing/2014/main" id="{6CE3B2FE-3CED-C036-BF89-66B2A6022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096000"/>
            <a:ext cx="7691438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/>
              <a:t>Source: http://www.forbes.com/sites/robertberger/2015/03/03/</a:t>
            </a:r>
            <a:br>
              <a:rPr lang="en-US" altLang="en-US" sz="1600"/>
            </a:br>
            <a:r>
              <a:rPr lang="en-US" altLang="en-US" sz="1600"/>
              <a:t>how-much-of-your-income-should-you-save/2/?ss=retirement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2322" name="TextBox 5">
            <a:extLst>
              <a:ext uri="{FF2B5EF4-FFF2-40B4-BE49-F238E27FC236}">
                <a16:creationId xmlns:a16="http://schemas.microsoft.com/office/drawing/2014/main" id="{1127EA64-BBB9-31E3-1289-DC48FE264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72000"/>
            <a:ext cx="31861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●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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3" panose="05040102010807070707" pitchFamily="18" charset="2"/>
              <a:buChar char="¬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Assumes: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     - 7% annual rate of return.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     - Start saving at age 22.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72DA9B34C3394CB421F0B219A1ABA0" ma:contentTypeVersion="14" ma:contentTypeDescription="Create a new document." ma:contentTypeScope="" ma:versionID="78319e3367d09cbe4f6c9e46f31414df">
  <xsd:schema xmlns:xsd="http://www.w3.org/2001/XMLSchema" xmlns:xs="http://www.w3.org/2001/XMLSchema" xmlns:p="http://schemas.microsoft.com/office/2006/metadata/properties" xmlns:ns3="40786153-bb66-432e-9d6c-cd48bba6b21b" xmlns:ns4="eeb8ee8a-2fb8-4838-8806-3ff9a5cd1925" targetNamespace="http://schemas.microsoft.com/office/2006/metadata/properties" ma:root="true" ma:fieldsID="80b02f2fd4399f7b6bba225742cdc595" ns3:_="" ns4:_="">
    <xsd:import namespace="40786153-bb66-432e-9d6c-cd48bba6b21b"/>
    <xsd:import namespace="eeb8ee8a-2fb8-4838-8806-3ff9a5cd192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86153-bb66-432e-9d6c-cd48bba6b2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8ee8a-2fb8-4838-8806-3ff9a5cd1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FA358D-4C2E-43A4-A2AD-D12E3D6596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27FC1F-DBF8-4421-86B5-ABDE1E88B2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786153-bb66-432e-9d6c-cd48bba6b21b"/>
    <ds:schemaRef ds:uri="eeb8ee8a-2fb8-4838-8806-3ff9a5cd19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1154</Words>
  <Application>Microsoft Office PowerPoint</Application>
  <PresentationFormat>On-screen Show (4:3)</PresentationFormat>
  <Paragraphs>239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Wingdings</vt:lpstr>
      <vt:lpstr>Wingdings 3</vt:lpstr>
      <vt:lpstr>Default Design</vt:lpstr>
      <vt:lpstr>PowerPoint Presentation</vt:lpstr>
      <vt:lpstr>Business on a Personal Level</vt:lpstr>
      <vt:lpstr>Marketing You</vt:lpstr>
      <vt:lpstr>Your Marketing Mix</vt:lpstr>
      <vt:lpstr>Your Marketing Mix</vt:lpstr>
      <vt:lpstr>Your Finances</vt:lpstr>
      <vt:lpstr>Your Finances</vt:lpstr>
      <vt:lpstr>You Can Never Catch Up</vt:lpstr>
      <vt:lpstr>Years to “Financial Freedom”</vt:lpstr>
      <vt:lpstr>Target Savings by Age</vt:lpstr>
      <vt:lpstr>Your Finances</vt:lpstr>
      <vt:lpstr>Mistakes Rich People Never Make</vt:lpstr>
      <vt:lpstr>Your Finances</vt:lpstr>
      <vt:lpstr>Investing</vt:lpstr>
      <vt:lpstr>PowerPoint Presentation</vt:lpstr>
      <vt:lpstr>Your Financial Future</vt:lpstr>
      <vt:lpstr>Twelve Financial Truths Jonathon Clements, WSJ 6/18/06</vt:lpstr>
      <vt:lpstr>Twelve Financial Truths Jonathon Clements, WSJ 6/18/06</vt:lpstr>
      <vt:lpstr>Other Financials</vt:lpstr>
      <vt:lpstr>Think Like a Business Person</vt:lpstr>
      <vt:lpstr>Treat Yourself Like a Business</vt:lpstr>
      <vt:lpstr>Keys to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subject>Business: 2005 and Beyond</dc:subject>
  <dc:creator>Klinger, William</dc:creator>
  <cp:lastModifiedBy>Klinger, Bill</cp:lastModifiedBy>
  <cp:revision>166</cp:revision>
  <cp:lastPrinted>2014-07-03T16:16:19Z</cp:lastPrinted>
  <dcterms:created xsi:type="dcterms:W3CDTF">2003-03-31T04:59:45Z</dcterms:created>
  <dcterms:modified xsi:type="dcterms:W3CDTF">2026-05-03T15:05:27Z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0x010100D272DA9B34C3394CB421F0B219A1ABA0</vt:lpwstr>
  </property>
</Properties>
</file>