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1" r:id="rId2"/>
    <p:sldId id="273" r:id="rId3"/>
    <p:sldId id="302" r:id="rId4"/>
    <p:sldId id="332" r:id="rId5"/>
    <p:sldId id="303" r:id="rId6"/>
    <p:sldId id="321" r:id="rId7"/>
    <p:sldId id="322" r:id="rId8"/>
    <p:sldId id="323" r:id="rId9"/>
    <p:sldId id="333" r:id="rId10"/>
    <p:sldId id="305" r:id="rId11"/>
    <p:sldId id="317" r:id="rId12"/>
    <p:sldId id="307" r:id="rId13"/>
    <p:sldId id="308" r:id="rId14"/>
    <p:sldId id="309" r:id="rId15"/>
    <p:sldId id="311" r:id="rId16"/>
    <p:sldId id="318" r:id="rId17"/>
    <p:sldId id="312" r:id="rId18"/>
    <p:sldId id="334" r:id="rId19"/>
    <p:sldId id="335" r:id="rId20"/>
    <p:sldId id="329" r:id="rId21"/>
    <p:sldId id="331" r:id="rId22"/>
    <p:sldId id="319" r:id="rId23"/>
    <p:sldId id="324" r:id="rId24"/>
    <p:sldId id="325" r:id="rId25"/>
    <p:sldId id="327" r:id="rId26"/>
    <p:sldId id="328" r:id="rId27"/>
    <p:sldId id="330" r:id="rId28"/>
    <p:sldId id="316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7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30" autoAdjust="0"/>
    <p:restoredTop sz="94660"/>
  </p:normalViewPr>
  <p:slideViewPr>
    <p:cSldViewPr>
      <p:cViewPr varScale="1">
        <p:scale>
          <a:sx n="117" d="100"/>
          <a:sy n="117" d="100"/>
        </p:scale>
        <p:origin x="174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576EDDE-B6F9-4106-B6B2-369F76182CDD}" type="datetimeFigureOut">
              <a:rPr lang="en-US"/>
              <a:pPr>
                <a:defRPr/>
              </a:pPr>
              <a:t>1/19/2019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A00B0B5-4A13-4BEE-A37E-2E462F6DD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5F259B-3A78-41BD-B868-7FD59717BA45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1. is the largest, and probably most famous, stock market in the world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2. Today more than 4,000 common and preferred stock issues are traded on the NYSE, and represent most of the largest, best-known companies in the U.S.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3. Buying and selling takes place face-to-face on a trading floor, and buy and sell orders are transmitted to one of 42 posts - each stock is assigned a post - on the floor of the exchange.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4. Even though the NYSE retains a trading floor, the exchange has become highly automated in recent years.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5. Its computer systems automatically match and route most orders, which are typically filled in a few seconds.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682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47EDD1-6BEB-40F1-AC2E-DAA678EEA842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716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A6CF2B-D840-45C8-830D-CC75308AE5B2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r>
              <a:rPr lang="en-US" altLang="en-US" smtClean="0">
                <a:latin typeface="Arial" panose="020B0604020202020204" pitchFamily="34" charset="0"/>
              </a:rPr>
              <a:t>Generally low-risk securities that are purchased by investors when they have surplus cash.</a:t>
            </a:r>
          </a:p>
        </p:txBody>
      </p:sp>
    </p:spTree>
    <p:extLst>
      <p:ext uri="{BB962C8B-B14F-4D97-AF65-F5344CB8AC3E}">
        <p14:creationId xmlns:p14="http://schemas.microsoft.com/office/powerpoint/2010/main" val="1342680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3B5C1F-51D0-4D62-98A8-DC59DC88B8A7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Secured bond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a. backed by a specific pledge of company assets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b. firms can issue secured bonds at lower interest rates than would be to paid for comparable unsecured bonds.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Unsecured bond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a. also called a debenture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b. is backed only by the financial reputation of the issuing corporation</a:t>
            </a:r>
          </a:p>
        </p:txBody>
      </p:sp>
    </p:spTree>
    <p:extLst>
      <p:ext uri="{BB962C8B-B14F-4D97-AF65-F5344CB8AC3E}">
        <p14:creationId xmlns:p14="http://schemas.microsoft.com/office/powerpoint/2010/main" val="1015121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8463D2-9ACA-4AE6-81DB-6940C2BE57CD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Government bonds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a. bonds issued by the U.S. Treasury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b. are backed by the full faith and credit of the U.S. government</a:t>
            </a:r>
          </a:p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c. they are considered the least risky of all bonds.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566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4DCBB2-936C-4D14-A919-D36397D34895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Choosing a brokerage firm, and a specific stockbroker, is one of the most important decisions investors make.</a:t>
            </a:r>
          </a:p>
        </p:txBody>
      </p:sp>
    </p:spTree>
    <p:extLst>
      <p:ext uri="{BB962C8B-B14F-4D97-AF65-F5344CB8AC3E}">
        <p14:creationId xmlns:p14="http://schemas.microsoft.com/office/powerpoint/2010/main" val="3743553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C5637D-AF36-4497-B772-614FFB9FE5D5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r>
              <a:rPr lang="en-US" altLang="en-US" smtClean="0">
                <a:latin typeface="Arial" panose="020B0604020202020204" pitchFamily="34" charset="0"/>
              </a:rPr>
              <a:t>An investor’s request to buy or sell stock at the current market price is called a market order, which instructs a brokerage firm to obtain the highest price - if the investor is selling, or the lowest price - if the investor is buying.</a:t>
            </a:r>
          </a:p>
        </p:txBody>
      </p:sp>
    </p:spTree>
    <p:extLst>
      <p:ext uri="{BB962C8B-B14F-4D97-AF65-F5344CB8AC3E}">
        <p14:creationId xmlns:p14="http://schemas.microsoft.com/office/powerpoint/2010/main" val="1528518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BBD38E-8940-4B0B-9F03-A3312A34CF52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439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 userDrawn="1"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Rectangle 10"/>
          <p:cNvSpPr txBox="1">
            <a:spLocks noChangeArrowheads="1"/>
          </p:cNvSpPr>
          <p:nvPr userDrawn="1"/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E00DBEA3-1F90-48DE-82AD-15C849F351CF}" type="slidenum">
              <a:rPr lang="en-US" altLang="en-US" sz="1200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B7E16-C42A-4FE9-9D53-EB6BEE17D2F3}" type="datetimeFigureOut">
              <a:rPr lang="en-US"/>
              <a:pPr>
                <a:defRPr/>
              </a:pPr>
              <a:t>1/19/2019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5BAA8-8F16-4689-A993-8738D1DABC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406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775A-A453-4DF6-87FE-420D0B32A010}" type="datetimeFigureOut">
              <a:rPr lang="en-US"/>
              <a:pPr>
                <a:defRPr/>
              </a:pPr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23E0C-B958-4DF7-A7D0-68D10FDC45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013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668F8-AD50-4196-BA0F-3D94799808E1}" type="datetimeFigureOut">
              <a:rPr lang="en-US"/>
              <a:pPr>
                <a:defRPr/>
              </a:pPr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96FE1-19A6-4BF5-87CA-A5305A6D97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263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82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0668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11A5A389-1FDA-482C-A09F-D329D3199B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22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143000" y="1524000"/>
            <a:ext cx="701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2"/>
          <p:cNvGrpSpPr>
            <a:grpSpLocks/>
          </p:cNvGrpSpPr>
          <p:nvPr userDrawn="1"/>
        </p:nvGrpSpPr>
        <p:grpSpPr bwMode="auto">
          <a:xfrm>
            <a:off x="-3222625" y="304800"/>
            <a:ext cx="4365625" cy="4724400"/>
            <a:chOff x="-2030" y="192"/>
            <a:chExt cx="2750" cy="2976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7086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8DB35-0154-42DB-ADAA-EE7C1CE7F4C9}" type="datetimeFigureOut">
              <a:rPr lang="en-US"/>
              <a:pPr>
                <a:defRPr/>
              </a:pPr>
              <a:t>1/19/2019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DE317-4465-49E9-9CAC-FEEEA90B34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47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A55C2-FBBE-4D89-9CC7-143C5E92CCB9}" type="datetimeFigureOut">
              <a:rPr lang="en-US"/>
              <a:pPr>
                <a:defRPr/>
              </a:pPr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8C160-457C-4895-8429-C9F8E8199C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24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28F96-339D-431A-A0B4-582B0910A5FB}" type="datetimeFigureOut">
              <a:rPr lang="en-US"/>
              <a:pPr>
                <a:defRPr/>
              </a:pPr>
              <a:t>1/19/2019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3CFD9-4557-4F66-96E8-98C82207B5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2470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42F9E-DA95-483A-A196-5F581DEBCEB5}" type="datetimeFigureOut">
              <a:rPr lang="en-US"/>
              <a:pPr>
                <a:defRPr/>
              </a:pPr>
              <a:t>1/19/2019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92AC7-977A-4E79-BEDB-01CC3E1D0C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592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833D8-31D4-4DFB-8D24-9EFCDB23F019}" type="datetimeFigureOut">
              <a:rPr lang="en-US"/>
              <a:pPr>
                <a:defRPr/>
              </a:pPr>
              <a:t>1/19/2019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D8E2B-12B7-4688-875B-BDA264BB55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727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69ED4-06E6-4E65-A6F9-1F5F6A9E7B65}" type="datetimeFigureOut">
              <a:rPr lang="en-US"/>
              <a:pPr>
                <a:defRPr/>
              </a:pPr>
              <a:t>1/19/2019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D1FAA-DAED-4432-8C1B-9402F97EC8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046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D5539-6D42-4CA3-B013-26A208155C94}" type="datetimeFigureOut">
              <a:rPr lang="en-US"/>
              <a:pPr>
                <a:defRPr/>
              </a:pPr>
              <a:t>1/19/2019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99F57-C09A-48D7-A5AE-D200454A95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306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57B55-C174-4B4B-A8C9-313515F1E445}" type="datetimeFigureOut">
              <a:rPr lang="en-US"/>
              <a:pPr>
                <a:defRPr/>
              </a:pPr>
              <a:t>1/19/2019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97D29-2C75-4421-ACE4-DFD6B0B460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44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6CE110-9196-496B-A7FE-E4B7B56840DF}" type="datetimeFigureOut">
              <a:rPr lang="en-US"/>
              <a:pPr>
                <a:defRPr/>
              </a:pPr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CA1FB99-579B-41F3-A6E0-9B5E2227AA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Investing Fundamentals</a:t>
            </a:r>
            <a:endParaRPr lang="en-US" dirty="0"/>
          </a:p>
        </p:txBody>
      </p:sp>
      <p:pic>
        <p:nvPicPr>
          <p:cNvPr id="6" name="Picture 5" descr="Cartoon, Icon, Light Bulb, 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7" y="77334"/>
            <a:ext cx="7334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6480504"/>
            <a:ext cx="7631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©William Klinger. This </a:t>
            </a:r>
            <a:r>
              <a:rPr lang="en-US" sz="1600" dirty="0"/>
              <a:t>work is licensed under a </a:t>
            </a:r>
            <a:r>
              <a:rPr lang="en-US" sz="1600" dirty="0">
                <a:hlinkClick r:id="rId3"/>
              </a:rPr>
              <a:t>Creative Commons Attribution 4.0 </a:t>
            </a:r>
            <a:r>
              <a:rPr lang="en-US" sz="1600" dirty="0" smtClean="0">
                <a:hlinkClick r:id="rId3"/>
              </a:rPr>
              <a:t>license</a:t>
            </a:r>
            <a:r>
              <a:rPr lang="en-US" dirty="0"/>
              <a:t> </a:t>
            </a:r>
            <a:endParaRPr lang="en-US" dirty="0"/>
          </a:p>
        </p:txBody>
      </p:sp>
      <p:pic>
        <p:nvPicPr>
          <p:cNvPr id="9" name="Picture 2" descr="https://mirrors.creativecommons.org/presskit/buttons/88x31/png/b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305" y="6551182"/>
            <a:ext cx="716164" cy="25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787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Cash</a:t>
            </a:r>
            <a:endParaRPr lang="en-US" sz="3200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Securities do not go down in </a:t>
            </a:r>
            <a:r>
              <a:rPr lang="en-US" altLang="en-US" i="1" dirty="0" smtClean="0">
                <a:solidFill>
                  <a:schemeClr val="accent1"/>
                </a:solidFill>
              </a:rPr>
              <a:t>nominal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value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Returns come from interest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accent1"/>
                </a:solidFill>
              </a:rPr>
              <a:t>Money Market </a:t>
            </a:r>
            <a:r>
              <a:rPr lang="en-US" altLang="en-US" dirty="0" smtClean="0"/>
              <a:t>Instruments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Short-term debt securities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Mature within one year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Examples: 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U.S. Treasury </a:t>
            </a:r>
            <a:r>
              <a:rPr lang="en-US" altLang="en-US" u="sng" dirty="0" smtClean="0"/>
              <a:t>Bills</a:t>
            </a:r>
            <a:r>
              <a:rPr lang="en-US" altLang="en-US" dirty="0" smtClean="0"/>
              <a:t>,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Certificates of Deposit (CDs)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Treasury Bills, (</a:t>
            </a:r>
            <a:r>
              <a:rPr lang="en-US" altLang="en-US" dirty="0" smtClean="0">
                <a:solidFill>
                  <a:schemeClr val="accent1"/>
                </a:solidFill>
              </a:rPr>
              <a:t>T-Bills</a:t>
            </a:r>
            <a:r>
              <a:rPr lang="en-US" altLang="en-US" dirty="0" smtClean="0"/>
              <a:t>) are special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The “</a:t>
            </a:r>
            <a:r>
              <a:rPr lang="en-US" altLang="en-US" dirty="0" smtClean="0">
                <a:solidFill>
                  <a:srgbClr val="0070C0"/>
                </a:solidFill>
              </a:rPr>
              <a:t>risk-free asset</a:t>
            </a:r>
            <a:r>
              <a:rPr lang="en-US" altLang="en-US" dirty="0" smtClean="0"/>
              <a:t>”</a:t>
            </a:r>
          </a:p>
        </p:txBody>
      </p:sp>
      <p:pic>
        <p:nvPicPr>
          <p:cNvPr id="5" name="Picture 4" descr="Cartoon, Icon, Light Bulb, Symb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7" y="77334"/>
            <a:ext cx="7334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211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Bonds (Fixed Income)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524000"/>
            <a:ext cx="7086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Attributes</a:t>
            </a:r>
          </a:p>
          <a:p>
            <a:pPr lvl="1" eaLnBrk="1" hangingPunct="1"/>
            <a:r>
              <a:rPr lang="en-US" altLang="en-US" dirty="0">
                <a:solidFill>
                  <a:schemeClr val="accent1"/>
                </a:solidFill>
              </a:rPr>
              <a:t>Par </a:t>
            </a:r>
            <a:r>
              <a:rPr lang="en-US" altLang="en-US" dirty="0" smtClean="0">
                <a:solidFill>
                  <a:schemeClr val="accent1"/>
                </a:solidFill>
              </a:rPr>
              <a:t>value</a:t>
            </a:r>
          </a:p>
          <a:p>
            <a:pPr lvl="2" eaLnBrk="1" hangingPunct="1"/>
            <a:r>
              <a:rPr lang="en-US" altLang="en-US" dirty="0" smtClean="0"/>
              <a:t>Amount </a:t>
            </a:r>
            <a:r>
              <a:rPr lang="en-US" altLang="en-US" dirty="0"/>
              <a:t>on the bond (</a:t>
            </a:r>
            <a:r>
              <a:rPr lang="en-US" altLang="en-US" dirty="0">
                <a:solidFill>
                  <a:schemeClr val="accent1"/>
                </a:solidFill>
              </a:rPr>
              <a:t>principal</a:t>
            </a:r>
            <a:r>
              <a:rPr lang="en-US" altLang="en-US" dirty="0"/>
              <a:t>)</a:t>
            </a:r>
          </a:p>
          <a:p>
            <a:pPr lvl="2" eaLnBrk="1" hangingPunct="1"/>
            <a:r>
              <a:rPr lang="en-US" altLang="en-US" dirty="0" smtClean="0"/>
              <a:t>Usually $</a:t>
            </a:r>
            <a:r>
              <a:rPr lang="en-US" altLang="en-US" dirty="0"/>
              <a:t>1000</a:t>
            </a:r>
          </a:p>
          <a:p>
            <a:pPr lvl="1" eaLnBrk="1" hangingPunct="1"/>
            <a:r>
              <a:rPr lang="en-US" altLang="en-US" dirty="0">
                <a:solidFill>
                  <a:schemeClr val="accent1"/>
                </a:solidFill>
              </a:rPr>
              <a:t>Interest rate </a:t>
            </a:r>
            <a:endParaRPr lang="en-US" altLang="en-US" dirty="0" smtClean="0">
              <a:solidFill>
                <a:schemeClr val="accent1"/>
              </a:solidFill>
            </a:endParaRPr>
          </a:p>
          <a:p>
            <a:pPr lvl="2" eaLnBrk="1" hangingPunct="1"/>
            <a:r>
              <a:rPr lang="en-US" altLang="en-US" dirty="0" smtClean="0"/>
              <a:t>Cost of borrowing</a:t>
            </a:r>
          </a:p>
          <a:p>
            <a:pPr lvl="2" eaLnBrk="1" hangingPunct="1"/>
            <a:r>
              <a:rPr lang="en-US" altLang="en-US" dirty="0" smtClean="0"/>
              <a:t>Usually paid 2x </a:t>
            </a:r>
            <a:r>
              <a:rPr lang="en-US" altLang="en-US" dirty="0"/>
              <a:t>a </a:t>
            </a:r>
            <a:r>
              <a:rPr lang="en-US" altLang="en-US" dirty="0" smtClean="0"/>
              <a:t>year</a:t>
            </a:r>
            <a:endParaRPr lang="en-US" altLang="en-US" dirty="0"/>
          </a:p>
          <a:p>
            <a:pPr lvl="1" eaLnBrk="1" hangingPunct="1"/>
            <a:r>
              <a:rPr lang="en-US" altLang="en-US" dirty="0">
                <a:solidFill>
                  <a:schemeClr val="accent1"/>
                </a:solidFill>
              </a:rPr>
              <a:t>Maturity </a:t>
            </a:r>
            <a:r>
              <a:rPr lang="en-US" altLang="en-US" dirty="0" smtClean="0">
                <a:solidFill>
                  <a:schemeClr val="accent1"/>
                </a:solidFill>
              </a:rPr>
              <a:t>date</a:t>
            </a:r>
          </a:p>
          <a:p>
            <a:pPr lvl="2" eaLnBrk="1" hangingPunct="1"/>
            <a:r>
              <a:rPr lang="en-US" altLang="en-US" dirty="0" smtClean="0"/>
              <a:t>When </a:t>
            </a:r>
            <a:r>
              <a:rPr lang="en-US" altLang="en-US" dirty="0"/>
              <a:t>principal is paid back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Interest </a:t>
            </a:r>
            <a:r>
              <a:rPr lang="en-US" altLang="en-US" dirty="0"/>
              <a:t>payments do not change over the life of the bond</a:t>
            </a:r>
          </a:p>
          <a:p>
            <a:endParaRPr lang="en-US" dirty="0"/>
          </a:p>
        </p:txBody>
      </p:sp>
      <p:pic>
        <p:nvPicPr>
          <p:cNvPr id="5" name="Picture 4" descr="Cartoon, Icon, Light Bulb, 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7" y="77334"/>
            <a:ext cx="7334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542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Types of Bonds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0574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Corporate Bonds</a:t>
            </a:r>
          </a:p>
          <a:p>
            <a:pPr lvl="1" eaLnBrk="1" hangingPunct="1"/>
            <a:r>
              <a:rPr lang="en-US" altLang="en-US" dirty="0" smtClean="0"/>
              <a:t>Secured Bond—bond backed by a pledge of a company’s specific assets.  (Think collateral)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Debenture—bond backed by the reputation of the issuer.  (Think IOU)</a:t>
            </a:r>
          </a:p>
        </p:txBody>
      </p:sp>
      <p:pic>
        <p:nvPicPr>
          <p:cNvPr id="5" name="Picture 4" descr="Cartoon, Icon, Light Bulb, Symb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7" y="77334"/>
            <a:ext cx="7334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395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Types of Bonds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8382000" cy="5334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Government Bonds </a:t>
            </a:r>
          </a:p>
          <a:p>
            <a:pPr lvl="1" eaLnBrk="1" hangingPunct="1"/>
            <a:r>
              <a:rPr lang="en-US" altLang="en-US" dirty="0" smtClean="0"/>
              <a:t>Issued by U.S. Treasury</a:t>
            </a:r>
          </a:p>
          <a:p>
            <a:pPr lvl="1" eaLnBrk="1" hangingPunct="1"/>
            <a:r>
              <a:rPr lang="en-US" altLang="en-US" dirty="0" smtClean="0"/>
              <a:t>Sovereign debt</a:t>
            </a:r>
          </a:p>
          <a:p>
            <a:pPr eaLnBrk="1" hangingPunct="1"/>
            <a:r>
              <a:rPr lang="en-US" altLang="en-US" dirty="0" smtClean="0"/>
              <a:t>Municipal Bonds </a:t>
            </a:r>
          </a:p>
          <a:p>
            <a:pPr lvl="1" eaLnBrk="1" hangingPunct="1"/>
            <a:r>
              <a:rPr lang="en-US" altLang="en-US" dirty="0" smtClean="0"/>
              <a:t>Issued by state and local governments</a:t>
            </a:r>
          </a:p>
          <a:p>
            <a:pPr lvl="2" eaLnBrk="1" hangingPunct="1"/>
            <a:r>
              <a:rPr lang="en-US" altLang="en-US" dirty="0" smtClean="0"/>
              <a:t>General </a:t>
            </a:r>
            <a:r>
              <a:rPr lang="en-US" altLang="en-US" dirty="0"/>
              <a:t>obligation </a:t>
            </a:r>
          </a:p>
          <a:p>
            <a:pPr lvl="3" eaLnBrk="1" hangingPunct="1"/>
            <a:r>
              <a:rPr lang="en-US" altLang="en-US" dirty="0"/>
              <a:t>Proceeds are used to pay for a non-revenue producing project (e.g., a library</a:t>
            </a:r>
            <a:r>
              <a:rPr lang="en-US" altLang="en-US" dirty="0" smtClean="0"/>
              <a:t>)</a:t>
            </a:r>
          </a:p>
          <a:p>
            <a:pPr lvl="2" eaLnBrk="1" hangingPunct="1"/>
            <a:r>
              <a:rPr lang="en-US" altLang="en-US" dirty="0" smtClean="0"/>
              <a:t>Revenue bond </a:t>
            </a:r>
          </a:p>
          <a:p>
            <a:pPr lvl="3" eaLnBrk="1" hangingPunct="1"/>
            <a:r>
              <a:rPr lang="en-US" altLang="en-US" dirty="0" smtClean="0"/>
              <a:t>Proceeds are to be used to pay for a project that will produce revenue (e.g., a toll bridge)</a:t>
            </a:r>
          </a:p>
        </p:txBody>
      </p:sp>
      <p:pic>
        <p:nvPicPr>
          <p:cNvPr id="5" name="Picture 4" descr="Cartoon, Icon, Light Bulb, Symb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7" y="77334"/>
            <a:ext cx="7334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606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Bond Risk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8077200" cy="41148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accent1"/>
                </a:solidFill>
              </a:rPr>
              <a:t>Default risk</a:t>
            </a:r>
          </a:p>
          <a:p>
            <a:pPr lvl="1"/>
            <a:r>
              <a:rPr lang="en-US" altLang="en-US" dirty="0" smtClean="0"/>
              <a:t>Company or government is unable to pay</a:t>
            </a:r>
          </a:p>
          <a:p>
            <a:r>
              <a:rPr lang="en-US" altLang="en-US" dirty="0" smtClean="0">
                <a:solidFill>
                  <a:schemeClr val="accent1"/>
                </a:solidFill>
              </a:rPr>
              <a:t>Interest rate risk</a:t>
            </a:r>
          </a:p>
          <a:p>
            <a:pPr lvl="1"/>
            <a:r>
              <a:rPr lang="en-US" altLang="en-US" dirty="0" smtClean="0"/>
              <a:t>Interest </a:t>
            </a:r>
            <a:r>
              <a:rPr lang="en-US" altLang="en-US" u="sng" dirty="0" smtClean="0"/>
              <a:t>payment</a:t>
            </a:r>
            <a:r>
              <a:rPr lang="en-US" altLang="en-US" dirty="0" smtClean="0"/>
              <a:t> does </a:t>
            </a:r>
            <a:r>
              <a:rPr lang="en-US" altLang="en-US" u="sng" dirty="0" smtClean="0"/>
              <a:t>not</a:t>
            </a:r>
            <a:r>
              <a:rPr lang="en-US" altLang="en-US" dirty="0" smtClean="0"/>
              <a:t> change (fixed income)</a:t>
            </a:r>
          </a:p>
          <a:p>
            <a:pPr lvl="1"/>
            <a:r>
              <a:rPr lang="en-US" altLang="en-US" dirty="0" smtClean="0"/>
              <a:t>If </a:t>
            </a:r>
            <a:r>
              <a:rPr lang="en-US" altLang="en-US" u="sng" dirty="0" smtClean="0"/>
              <a:t>market</a:t>
            </a:r>
            <a:r>
              <a:rPr lang="en-US" altLang="en-US" dirty="0" smtClean="0"/>
              <a:t> interest rates change, it will affect how much  people are willing to pay for the bond – the bond price</a:t>
            </a:r>
          </a:p>
          <a:p>
            <a:pPr lvl="1"/>
            <a:r>
              <a:rPr lang="en-US" altLang="en-US" dirty="0" smtClean="0"/>
              <a:t>Rates go up -&gt; price goes down and vice versa</a:t>
            </a:r>
          </a:p>
          <a:p>
            <a:r>
              <a:rPr lang="en-US" altLang="en-US" dirty="0" smtClean="0"/>
              <a:t>Inflation risk – same story as interest rates</a:t>
            </a:r>
          </a:p>
        </p:txBody>
      </p:sp>
      <p:pic>
        <p:nvPicPr>
          <p:cNvPr id="5" name="Picture 4" descr="Cartoon, Icon, Light Bulb, 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7" y="77334"/>
            <a:ext cx="7334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38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Bond Returns</a:t>
            </a:r>
            <a:endParaRPr lang="en-US" dirty="0"/>
          </a:p>
        </p:txBody>
      </p:sp>
      <p:sp>
        <p:nvSpPr>
          <p:cNvPr id="2048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Interest</a:t>
            </a:r>
          </a:p>
          <a:p>
            <a:pPr lvl="1"/>
            <a:r>
              <a:rPr lang="en-US" altLang="en-US" smtClean="0"/>
              <a:t>Usually paid twice a year</a:t>
            </a:r>
          </a:p>
          <a:p>
            <a:pPr lvl="1"/>
            <a:r>
              <a:rPr lang="en-US" altLang="en-US" smtClean="0"/>
              <a:t>Contractually obligated to pay</a:t>
            </a:r>
          </a:p>
          <a:p>
            <a:pPr lvl="1"/>
            <a:r>
              <a:rPr lang="en-US" altLang="en-US" smtClean="0">
                <a:solidFill>
                  <a:srgbClr val="0070C0"/>
                </a:solidFill>
              </a:rPr>
              <a:t>Yield = interest payment / current price</a:t>
            </a:r>
          </a:p>
          <a:p>
            <a:r>
              <a:rPr lang="en-US" altLang="en-US" smtClean="0"/>
              <a:t>Par value </a:t>
            </a:r>
          </a:p>
          <a:p>
            <a:pPr lvl="1"/>
            <a:r>
              <a:rPr lang="en-US" altLang="en-US" smtClean="0"/>
              <a:t>Paid at maturity</a:t>
            </a:r>
          </a:p>
          <a:p>
            <a:pPr lvl="1"/>
            <a:r>
              <a:rPr lang="en-US" altLang="en-US" smtClean="0"/>
              <a:t>Usually $1000</a:t>
            </a:r>
          </a:p>
          <a:p>
            <a:r>
              <a:rPr lang="en-US" altLang="en-US" smtClean="0"/>
              <a:t>If sell before maturity</a:t>
            </a:r>
          </a:p>
          <a:p>
            <a:pPr lvl="1"/>
            <a:r>
              <a:rPr lang="en-US" altLang="en-US" smtClean="0"/>
              <a:t>Price has probably changed from $1000</a:t>
            </a:r>
          </a:p>
          <a:p>
            <a:pPr lvl="1"/>
            <a:r>
              <a:rPr lang="en-US" altLang="en-US" smtClean="0"/>
              <a:t>Will have a </a:t>
            </a:r>
            <a:r>
              <a:rPr lang="en-US" altLang="en-US" b="1" smtClean="0">
                <a:solidFill>
                  <a:srgbClr val="0070C0"/>
                </a:solidFill>
              </a:rPr>
              <a:t>capital gain </a:t>
            </a:r>
            <a:r>
              <a:rPr lang="en-US" altLang="en-US" smtClean="0"/>
              <a:t>or loss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●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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1-</a:t>
            </a:r>
            <a:fld id="{63D79420-D8FD-41ED-99C1-9C554515C52A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5" name="Picture 4" descr="Cartoon, Icon, Light Bulb, 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7" y="77334"/>
            <a:ext cx="7334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509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hows bond ratings go from AAA (highest) to D for default." title="Bond Ratings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9" y="254037"/>
            <a:ext cx="5638801" cy="74167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770"/>
            <a:ext cx="8229600" cy="503238"/>
          </a:xfrm>
        </p:spPr>
        <p:txBody>
          <a:bodyPr/>
          <a:lstStyle/>
          <a:p>
            <a:r>
              <a:rPr lang="en-US" dirty="0" smtClean="0"/>
              <a:t>Bond Ratings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2133600" cy="365125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●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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1-</a:t>
            </a:r>
            <a:fld id="{F961A7E1-2DE2-46C5-B5EB-B5134ECCA153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791200" y="3479554"/>
            <a:ext cx="27214" cy="2759075"/>
          </a:xfrm>
          <a:prstGeom prst="straightConnector1">
            <a:avLst/>
          </a:prstGeom>
          <a:ln w="31750">
            <a:solidFill>
              <a:srgbClr val="C0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172768" y="4335216"/>
            <a:ext cx="944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Junk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85738" y="6291263"/>
            <a:ext cx="8951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u="sng" dirty="0">
                <a:solidFill>
                  <a:srgbClr val="C00000"/>
                </a:solidFill>
              </a:rPr>
              <a:t>Warning</a:t>
            </a:r>
            <a:r>
              <a:rPr lang="en-US" altLang="en-US" dirty="0">
                <a:solidFill>
                  <a:srgbClr val="C00000"/>
                </a:solidFill>
              </a:rPr>
              <a:t>, junk bonds are often called “high yield” bonds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791200" y="762000"/>
            <a:ext cx="0" cy="2717557"/>
          </a:xfrm>
          <a:prstGeom prst="straightConnector1">
            <a:avLst/>
          </a:prstGeom>
          <a:ln w="31750">
            <a:solidFill>
              <a:srgbClr val="49775E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38800" y="3479554"/>
            <a:ext cx="304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900653" y="1785772"/>
            <a:ext cx="2786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49775E"/>
                </a:solidFill>
              </a:rPr>
              <a:t>Investment Grade</a:t>
            </a:r>
            <a:endParaRPr lang="en-US" sz="2800" dirty="0">
              <a:solidFill>
                <a:srgbClr val="49775E"/>
              </a:solidFill>
            </a:endParaRPr>
          </a:p>
        </p:txBody>
      </p:sp>
      <p:pic>
        <p:nvPicPr>
          <p:cNvPr id="20" name="Picture 19" descr="Cartoon, Icon, Light Bulb, Symb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7" y="77334"/>
            <a:ext cx="7334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278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Stocks (Equities)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Represent ownership</a:t>
            </a:r>
          </a:p>
          <a:p>
            <a:r>
              <a:rPr lang="en-US" altLang="en-US" dirty="0" smtClean="0"/>
              <a:t>Types</a:t>
            </a:r>
          </a:p>
          <a:p>
            <a:pPr lvl="1"/>
            <a:r>
              <a:rPr lang="en-US" altLang="en-US" dirty="0" smtClean="0"/>
              <a:t>Common stock</a:t>
            </a:r>
          </a:p>
          <a:p>
            <a:pPr lvl="1"/>
            <a:r>
              <a:rPr lang="en-US" altLang="en-US" dirty="0" smtClean="0"/>
              <a:t>Preferred stock</a:t>
            </a:r>
          </a:p>
        </p:txBody>
      </p:sp>
      <p:pic>
        <p:nvPicPr>
          <p:cNvPr id="5" name="Picture 4" descr="Cartoon, Icon, Light Bulb, 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7" y="77334"/>
            <a:ext cx="7334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863181"/>
            <a:ext cx="3825240" cy="270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63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Equity Returns</a:t>
            </a:r>
            <a:br>
              <a:rPr lang="en-US" dirty="0" smtClean="0"/>
            </a:br>
            <a:r>
              <a:rPr lang="en-US" dirty="0" smtClean="0"/>
              <a:t>Dividends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6934200" cy="4114800"/>
          </a:xfrm>
        </p:spPr>
        <p:txBody>
          <a:bodyPr/>
          <a:lstStyle/>
          <a:p>
            <a:r>
              <a:rPr lang="en-US" altLang="en-US" sz="2800" dirty="0" smtClean="0">
                <a:solidFill>
                  <a:srgbClr val="FF0000"/>
                </a:solidFill>
              </a:rPr>
              <a:t>Common stock</a:t>
            </a:r>
          </a:p>
          <a:p>
            <a:pPr lvl="1"/>
            <a:r>
              <a:rPr lang="en-US" altLang="en-US" sz="2400" dirty="0" smtClean="0"/>
              <a:t>Optional</a:t>
            </a:r>
          </a:p>
          <a:p>
            <a:pPr lvl="1"/>
            <a:r>
              <a:rPr lang="en-US" altLang="en-US" sz="2400" dirty="0" smtClean="0"/>
              <a:t>Usually quarterly</a:t>
            </a:r>
          </a:p>
          <a:p>
            <a:pPr lvl="1"/>
            <a:r>
              <a:rPr lang="en-US" altLang="en-US" sz="2400" dirty="0" smtClean="0"/>
              <a:t>Sometimes one-time event</a:t>
            </a:r>
          </a:p>
          <a:p>
            <a:pPr lvl="1"/>
            <a:r>
              <a:rPr lang="en-US" altLang="en-US" sz="2400" dirty="0" smtClean="0"/>
              <a:t>Not guaranteed for common stock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Preferred </a:t>
            </a:r>
            <a:r>
              <a:rPr lang="en-US" altLang="en-US" sz="2800" dirty="0" smtClean="0">
                <a:solidFill>
                  <a:srgbClr val="FF0000"/>
                </a:solidFill>
              </a:rPr>
              <a:t>stock</a:t>
            </a:r>
          </a:p>
          <a:p>
            <a:pPr lvl="1"/>
            <a:r>
              <a:rPr lang="en-US" altLang="en-US" sz="2200" dirty="0"/>
              <a:t>Fixed, “guaranteed” dividend </a:t>
            </a:r>
          </a:p>
          <a:p>
            <a:pPr lvl="1"/>
            <a:r>
              <a:rPr lang="en-US" altLang="en-US" sz="2200" dirty="0"/>
              <a:t>Similar to bonds, but no maturity date.  </a:t>
            </a:r>
          </a:p>
          <a:p>
            <a:pPr lvl="1"/>
            <a:r>
              <a:rPr lang="en-US" altLang="en-US" sz="2200" dirty="0"/>
              <a:t>Why are they called preferred stock?</a:t>
            </a:r>
          </a:p>
          <a:p>
            <a:pPr lvl="1"/>
            <a:r>
              <a:rPr lang="en-US" altLang="en-US" sz="2200" dirty="0"/>
              <a:t>If you reinvest the dividends, are they taxable</a:t>
            </a:r>
            <a:r>
              <a:rPr lang="en-US" altLang="en-US" sz="2200" dirty="0" smtClean="0"/>
              <a:t>?</a:t>
            </a:r>
          </a:p>
          <a:p>
            <a:r>
              <a:rPr lang="en-US" altLang="en-US" sz="2600" dirty="0" smtClean="0">
                <a:solidFill>
                  <a:srgbClr val="FF0000"/>
                </a:solidFill>
              </a:rPr>
              <a:t>Yield</a:t>
            </a:r>
          </a:p>
          <a:p>
            <a:pPr marL="457200" lvl="1" indent="0">
              <a:buNone/>
            </a:pPr>
            <a:r>
              <a:rPr lang="en-US" altLang="en-US" sz="2200" dirty="0" smtClean="0"/>
              <a:t>= dividend / price</a:t>
            </a:r>
            <a:endParaRPr lang="en-US" altLang="en-US" sz="2200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●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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1-</a:t>
            </a:r>
            <a:fld id="{1DFA2CF6-3B69-40E7-B36A-BE82F9E82B49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pic>
        <p:nvPicPr>
          <p:cNvPr id="5" name="Picture 4" descr="Cartoon, Icon, Light Bulb, 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7" y="77334"/>
            <a:ext cx="7334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867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Equity Returns</a:t>
            </a:r>
            <a:br>
              <a:rPr lang="en-US" dirty="0" smtClean="0"/>
            </a:br>
            <a:r>
              <a:rPr lang="en-US" dirty="0" smtClean="0"/>
              <a:t>Change in Price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6934200" cy="4114800"/>
          </a:xfrm>
        </p:spPr>
        <p:txBody>
          <a:bodyPr/>
          <a:lstStyle/>
          <a:p>
            <a:endParaRPr lang="en-US" altLang="en-US" dirty="0" smtClean="0"/>
          </a:p>
          <a:p>
            <a:r>
              <a:rPr lang="en-US" altLang="en-US" dirty="0" smtClean="0"/>
              <a:t>Based on investors’ view of a firm’s future </a:t>
            </a:r>
          </a:p>
          <a:p>
            <a:r>
              <a:rPr lang="en-US" altLang="en-US" dirty="0" smtClean="0"/>
              <a:t>Will cause a </a:t>
            </a:r>
            <a:r>
              <a:rPr lang="en-US" altLang="en-US" dirty="0" smtClean="0">
                <a:solidFill>
                  <a:schemeClr val="accent1"/>
                </a:solidFill>
              </a:rPr>
              <a:t>capital gain </a:t>
            </a:r>
            <a:r>
              <a:rPr lang="en-US" altLang="en-US" dirty="0" smtClean="0"/>
              <a:t>or </a:t>
            </a:r>
            <a:r>
              <a:rPr lang="en-US" altLang="en-US" dirty="0" smtClean="0">
                <a:solidFill>
                  <a:schemeClr val="accent1"/>
                </a:solidFill>
              </a:rPr>
              <a:t>loss</a:t>
            </a:r>
          </a:p>
          <a:p>
            <a:r>
              <a:rPr lang="en-US" altLang="en-US" dirty="0" smtClean="0">
                <a:solidFill>
                  <a:schemeClr val="accent1"/>
                </a:solidFill>
              </a:rPr>
              <a:t>Which changes in price more, common or preferred stock?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●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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1-</a:t>
            </a:r>
            <a:fld id="{1DFA2CF6-3B69-40E7-B36A-BE82F9E82B49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pic>
        <p:nvPicPr>
          <p:cNvPr id="5" name="Picture 4" descr="Cartoon, Icon, Light Bulb, 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7" y="77334"/>
            <a:ext cx="7334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341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Learning Objectives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924800" cy="4525963"/>
          </a:xfrm>
        </p:spPr>
        <p:txBody>
          <a:bodyPr/>
          <a:lstStyle/>
          <a:p>
            <a:pPr lvl="0"/>
            <a:r>
              <a:rPr lang="en-US" sz="2800" dirty="0" smtClean="0"/>
              <a:t>Understand what securities are.</a:t>
            </a:r>
          </a:p>
          <a:p>
            <a:pPr lvl="0"/>
            <a:r>
              <a:rPr lang="en-US" sz="2800" dirty="0" smtClean="0"/>
              <a:t>Know the basic asset classes.</a:t>
            </a:r>
          </a:p>
          <a:p>
            <a:pPr lvl="0"/>
            <a:r>
              <a:rPr lang="en-US" sz="2800" dirty="0" smtClean="0"/>
              <a:t>Know what asset allocation is and why it is important.</a:t>
            </a:r>
          </a:p>
          <a:p>
            <a:pPr lvl="0"/>
            <a:r>
              <a:rPr lang="en-US" sz="2800" dirty="0" smtClean="0"/>
              <a:t>Understand the basic investment choices.</a:t>
            </a:r>
          </a:p>
          <a:p>
            <a:pPr lvl="0"/>
            <a:r>
              <a:rPr lang="en-US" sz="2800" dirty="0" smtClean="0"/>
              <a:t>Be able to create a basic investment plan.</a:t>
            </a:r>
            <a:endParaRPr lang="en-US" sz="2800" dirty="0"/>
          </a:p>
        </p:txBody>
      </p:sp>
      <p:pic>
        <p:nvPicPr>
          <p:cNvPr id="6" name="Picture 5" descr="Cartoon, Icon, Light Bulb, 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7" y="77334"/>
            <a:ext cx="7334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Risk – By Asset Class</a:t>
            </a:r>
          </a:p>
        </p:txBody>
      </p:sp>
      <p:graphicFrame>
        <p:nvGraphicFramePr>
          <p:cNvPr id="9319" name="Group 103"/>
          <p:cNvGraphicFramePr>
            <a:graphicFrameLocks noGrp="1"/>
          </p:cNvGraphicFramePr>
          <p:nvPr>
            <p:ph idx="1"/>
          </p:nvPr>
        </p:nvGraphicFramePr>
        <p:xfrm>
          <a:off x="152400" y="1828800"/>
          <a:ext cx="8839200" cy="4289424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6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Worst Annual Return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Since 1925</a:t>
                      </a:r>
                    </a:p>
                  </a:txBody>
                  <a:tcPr marT="45710" marB="4571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Annual Return Since 1925</a:t>
                      </a:r>
                    </a:p>
                  </a:txBody>
                  <a:tcPr marT="45710" marB="4571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Stocks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-43.4%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(-67.6% worst 12 mo.)</a:t>
                      </a:r>
                    </a:p>
                  </a:txBody>
                  <a:tcPr marT="45710" marB="4571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9.6%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(162.9% best 12 mo.)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0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Bonds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-7.8%</a:t>
                      </a:r>
                    </a:p>
                  </a:txBody>
                  <a:tcPr marT="45710" marB="4571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5.5%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Cash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.1%</a:t>
                      </a:r>
                    </a:p>
                  </a:txBody>
                  <a:tcPr marT="45710" marB="4571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3.7%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480" name="Text Box 97"/>
          <p:cNvSpPr txBox="1">
            <a:spLocks noChangeArrowheads="1"/>
          </p:cNvSpPr>
          <p:nvPr/>
        </p:nvSpPr>
        <p:spPr bwMode="auto">
          <a:xfrm>
            <a:off x="381000" y="6392863"/>
            <a:ext cx="838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/>
              <a:t>Sources: personal.fidelity.com, Morgan Stanley, www.efficientfrontier.com, Federal Reserve – St. Louis</a:t>
            </a:r>
          </a:p>
        </p:txBody>
      </p:sp>
    </p:spTree>
    <p:extLst>
      <p:ext uri="{BB962C8B-B14F-4D97-AF65-F5344CB8AC3E}">
        <p14:creationId xmlns:p14="http://schemas.microsoft.com/office/powerpoint/2010/main" val="62827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Asset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620000" cy="4525963"/>
          </a:xfrm>
        </p:spPr>
        <p:txBody>
          <a:bodyPr/>
          <a:lstStyle/>
          <a:p>
            <a:r>
              <a:rPr lang="en-US" dirty="0" smtClean="0"/>
              <a:t>Depends upon investment objectives</a:t>
            </a:r>
          </a:p>
          <a:p>
            <a:r>
              <a:rPr lang="en-US" dirty="0" smtClean="0"/>
              <a:t>Which asset class is best/worst if your investment objective is:</a:t>
            </a:r>
          </a:p>
          <a:p>
            <a:pPr lvl="1"/>
            <a:r>
              <a:rPr lang="en-US" dirty="0" smtClean="0"/>
              <a:t>Preserving your money (it can not go down)</a:t>
            </a:r>
          </a:p>
          <a:p>
            <a:pPr lvl="1"/>
            <a:r>
              <a:rPr lang="en-US" dirty="0" smtClean="0"/>
              <a:t>You want to maximize your investment growth</a:t>
            </a:r>
          </a:p>
          <a:p>
            <a:pPr lvl="1"/>
            <a:r>
              <a:rPr lang="en-US" dirty="0" smtClean="0"/>
              <a:t>You want money available for emergencies</a:t>
            </a:r>
          </a:p>
          <a:p>
            <a:pPr lvl="1"/>
            <a:r>
              <a:rPr lang="en-US" dirty="0" smtClean="0"/>
              <a:t>You want income now to live on</a:t>
            </a:r>
          </a:p>
          <a:p>
            <a:pPr lvl="2"/>
            <a:r>
              <a:rPr lang="en-US" dirty="0" smtClean="0"/>
              <a:t>E.g. retirees, widows and orphans</a:t>
            </a:r>
          </a:p>
        </p:txBody>
      </p:sp>
      <p:pic>
        <p:nvPicPr>
          <p:cNvPr id="4" name="Picture 3" descr="Cartoon, Icon, Light Bulb, 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7" y="77334"/>
            <a:ext cx="7334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15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Asset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Percent of portfolio in each asset class</a:t>
            </a:r>
          </a:p>
          <a:p>
            <a:pPr>
              <a:defRPr/>
            </a:pPr>
            <a:r>
              <a:rPr lang="en-US" dirty="0" smtClean="0"/>
              <a:t>Determined by:</a:t>
            </a:r>
          </a:p>
          <a:p>
            <a:pPr lvl="1">
              <a:defRPr/>
            </a:pPr>
            <a:r>
              <a:rPr lang="en-US" dirty="0" smtClean="0"/>
              <a:t>Risk you are willing to take</a:t>
            </a:r>
          </a:p>
          <a:p>
            <a:pPr lvl="1">
              <a:defRPr/>
            </a:pPr>
            <a:r>
              <a:rPr lang="en-US" dirty="0" smtClean="0"/>
              <a:t>Investment objectives</a:t>
            </a:r>
          </a:p>
          <a:p>
            <a:pPr>
              <a:defRPr/>
            </a:pPr>
            <a:r>
              <a:rPr lang="en-US" dirty="0" smtClean="0"/>
              <a:t>Rule of thumb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Cash = 3 to 6 months of expenses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		(for emergencies)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% Equities = 100 – your age</a:t>
            </a:r>
            <a:endParaRPr lang="en-US" dirty="0"/>
          </a:p>
        </p:txBody>
      </p:sp>
      <p:pic>
        <p:nvPicPr>
          <p:cNvPr id="5" name="Picture 4" descr="Cartoon, Icon, Light Bulb, 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7" y="77334"/>
            <a:ext cx="7334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058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●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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1-</a:t>
            </a:r>
            <a:fld id="{F6044DBC-A48D-4C21-A4A7-969FCBC68CF8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Buying and Selling Securities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8879" y="2133600"/>
            <a:ext cx="7772400" cy="2590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Brokerage Firm — firm that buys and sells securities for individual and institutional investors.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E*trade: An Online Brokerage Firm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5" name="Picture 4" descr="Cartoon, Icon, Light Bulb, Symb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7" y="77334"/>
            <a:ext cx="7334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391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●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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1-</a:t>
            </a:r>
            <a:fld id="{71E8B081-C398-47CE-8AED-D9DBDE95DD01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Buying and Selling Securities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 smtClean="0"/>
              <a:t>Placing an Order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70C0"/>
                </a:solidFill>
              </a:rPr>
              <a:t>Market order </a:t>
            </a:r>
            <a:r>
              <a:rPr lang="en-US" altLang="en-US" dirty="0" smtClean="0"/>
              <a:t>instructs a brokerage firm to trade at the best available price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Lowest if buying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Highest if selling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70C0"/>
                </a:solidFill>
              </a:rPr>
              <a:t>Limit order </a:t>
            </a:r>
            <a:r>
              <a:rPr lang="en-US" altLang="en-US" dirty="0" smtClean="0"/>
              <a:t>sets a limit on amount willing to pay or sell at</a:t>
            </a:r>
          </a:p>
        </p:txBody>
      </p:sp>
      <p:pic>
        <p:nvPicPr>
          <p:cNvPr id="5" name="Picture 4" descr="Cartoon, Icon, Light Bulb, Symb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7" y="77334"/>
            <a:ext cx="7334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877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How’s the Market Doing?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Bull market</a:t>
            </a:r>
          </a:p>
          <a:p>
            <a:pPr marL="0" indent="0">
              <a:buNone/>
            </a:pPr>
            <a:endParaRPr lang="en-US" altLang="en-US" dirty="0" smtClean="0"/>
          </a:p>
          <a:p>
            <a:r>
              <a:rPr lang="en-US" altLang="en-US" dirty="0" smtClean="0"/>
              <a:t>Bear market</a:t>
            </a:r>
          </a:p>
          <a:p>
            <a:pPr marL="0" indent="0">
              <a:buNone/>
            </a:pPr>
            <a:endParaRPr lang="en-US" altLang="en-US" dirty="0" smtClean="0"/>
          </a:p>
          <a:p>
            <a:r>
              <a:rPr lang="en-US" altLang="en-US" dirty="0" smtClean="0"/>
              <a:t>Need to measure </a:t>
            </a:r>
            <a:br>
              <a:rPr lang="en-US" altLang="en-US" dirty="0" smtClean="0"/>
            </a:br>
            <a:r>
              <a:rPr lang="en-US" altLang="en-US" dirty="0" smtClean="0"/>
              <a:t>the market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●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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1-</a:t>
            </a:r>
            <a:fld id="{AEBDC3A0-4F89-46B6-8C66-E2DEF221920A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5" name="Picture 4" descr="Bronze bull on Wall Street." title="Pictur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057400"/>
            <a:ext cx="2514600" cy="3352800"/>
          </a:xfrm>
          <a:prstGeom prst="rect">
            <a:avLst/>
          </a:prstGeom>
        </p:spPr>
      </p:pic>
      <p:pic>
        <p:nvPicPr>
          <p:cNvPr id="8" name="Picture 7" descr="Cartoon, Icon, Light Bulb, Symb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7" y="77334"/>
            <a:ext cx="7334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673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●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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1-</a:t>
            </a:r>
            <a:fld id="{013E6323-E0BB-413E-A7BD-C926B15AE6C1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Stock Indexes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537607"/>
            <a:ext cx="7620000" cy="5334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Attempt to measure activity of the market </a:t>
            </a:r>
          </a:p>
          <a:p>
            <a:pPr eaLnBrk="1" hangingPunct="1"/>
            <a:r>
              <a:rPr lang="en-US" altLang="en-US" dirty="0" smtClean="0"/>
              <a:t>Most common indices </a:t>
            </a:r>
          </a:p>
          <a:p>
            <a:pPr lvl="1" eaLnBrk="1" hangingPunct="1"/>
            <a:r>
              <a:rPr lang="en-US" altLang="en-US" dirty="0" smtClean="0"/>
              <a:t>Dow Jones Industrial Average (</a:t>
            </a:r>
            <a:r>
              <a:rPr lang="en-US" altLang="en-US" b="1" dirty="0" smtClean="0">
                <a:solidFill>
                  <a:schemeClr val="accent1"/>
                </a:solidFill>
              </a:rPr>
              <a:t>Dow</a:t>
            </a:r>
            <a:r>
              <a:rPr lang="en-US" altLang="en-US" dirty="0" smtClean="0"/>
              <a:t> or </a:t>
            </a:r>
            <a:r>
              <a:rPr lang="en-US" altLang="en-US" b="1" dirty="0" smtClean="0">
                <a:solidFill>
                  <a:schemeClr val="accent1"/>
                </a:solidFill>
              </a:rPr>
              <a:t>DJIA</a:t>
            </a:r>
            <a:r>
              <a:rPr lang="en-US" altLang="en-US" dirty="0" smtClean="0"/>
              <a:t>) </a:t>
            </a:r>
          </a:p>
          <a:p>
            <a:pPr lvl="1" eaLnBrk="1" hangingPunct="1"/>
            <a:r>
              <a:rPr lang="en-US" altLang="en-US" dirty="0" smtClean="0"/>
              <a:t>Standard &amp; Poor’s 500 (</a:t>
            </a:r>
            <a:r>
              <a:rPr lang="en-US" altLang="en-US" b="1" dirty="0" smtClean="0">
                <a:solidFill>
                  <a:schemeClr val="accent1"/>
                </a:solidFill>
              </a:rPr>
              <a:t>S&amp;P 500</a:t>
            </a:r>
            <a:r>
              <a:rPr lang="en-US" altLang="en-US" dirty="0" smtClean="0"/>
              <a:t>) </a:t>
            </a:r>
          </a:p>
          <a:p>
            <a:pPr lvl="1" eaLnBrk="1" hangingPunct="1"/>
            <a:r>
              <a:rPr lang="en-US" altLang="en-US" dirty="0" smtClean="0"/>
              <a:t>NASDAQ composite </a:t>
            </a:r>
          </a:p>
          <a:p>
            <a:pPr eaLnBrk="1" hangingPunct="1"/>
            <a:r>
              <a:rPr lang="en-US" altLang="en-US" dirty="0" smtClean="0"/>
              <a:t>Foreign indices </a:t>
            </a:r>
          </a:p>
          <a:p>
            <a:pPr lvl="1" eaLnBrk="1" hangingPunct="1"/>
            <a:r>
              <a:rPr lang="en-US" altLang="en-US" dirty="0" smtClean="0"/>
              <a:t> DAX (Germany)</a:t>
            </a:r>
          </a:p>
          <a:p>
            <a:pPr lvl="1" eaLnBrk="1" hangingPunct="1"/>
            <a:r>
              <a:rPr lang="en-US" altLang="en-US" dirty="0" smtClean="0"/>
              <a:t> FTSE, FT-100 or “Footsie” (London), </a:t>
            </a:r>
          </a:p>
          <a:p>
            <a:pPr lvl="1" eaLnBrk="1" hangingPunct="1"/>
            <a:r>
              <a:rPr lang="en-US" altLang="en-US" dirty="0" smtClean="0"/>
              <a:t> Nikkei (Tokyo)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 smtClean="0"/>
          </a:p>
        </p:txBody>
      </p:sp>
      <p:pic>
        <p:nvPicPr>
          <p:cNvPr id="5" name="Picture 4" descr="Cartoon, Icon, Light Bulb, 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7" y="77334"/>
            <a:ext cx="7334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514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●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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1-</a:t>
            </a:r>
            <a:fld id="{12A38F41-FCA6-41E2-9BCF-C9709F850CD4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Funds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676400"/>
            <a:ext cx="6400800" cy="41148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chemeClr val="accent1"/>
                </a:solidFill>
              </a:rPr>
              <a:t>Mutual Funds</a:t>
            </a:r>
          </a:p>
          <a:p>
            <a:pPr lvl="1" eaLnBrk="1" hangingPunct="1"/>
            <a:r>
              <a:rPr lang="en-US" altLang="en-US" sz="2400" dirty="0" smtClean="0"/>
              <a:t>Investors pool their money to buy investments (stocks and bonds)</a:t>
            </a:r>
          </a:p>
          <a:p>
            <a:pPr lvl="1" eaLnBrk="1" hangingPunct="1"/>
            <a:r>
              <a:rPr lang="en-US" altLang="en-US" sz="2400" dirty="0" smtClean="0"/>
              <a:t>Investors become part owners of a large number of securities, </a:t>
            </a:r>
          </a:p>
          <a:p>
            <a:pPr lvl="1" eaLnBrk="1" hangingPunct="1"/>
            <a:r>
              <a:rPr lang="en-US" altLang="en-US" sz="2400" dirty="0" smtClean="0"/>
              <a:t>lessen their individual risk</a:t>
            </a:r>
          </a:p>
          <a:p>
            <a:pPr eaLnBrk="1" hangingPunct="1"/>
            <a:r>
              <a:rPr lang="en-US" altLang="en-US" sz="2800" dirty="0" smtClean="0">
                <a:solidFill>
                  <a:schemeClr val="accent1"/>
                </a:solidFill>
              </a:rPr>
              <a:t>Index funds / Managed Funds</a:t>
            </a:r>
          </a:p>
          <a:p>
            <a:pPr eaLnBrk="1" hangingPunct="1"/>
            <a:r>
              <a:rPr lang="en-US" altLang="en-US" sz="2800" dirty="0" smtClean="0">
                <a:solidFill>
                  <a:schemeClr val="accent1"/>
                </a:solidFill>
              </a:rPr>
              <a:t>Load / No Load Funds</a:t>
            </a:r>
          </a:p>
          <a:p>
            <a:pPr eaLnBrk="1" hangingPunct="1"/>
            <a:r>
              <a:rPr lang="en-US" altLang="en-US" sz="2800" dirty="0" smtClean="0">
                <a:solidFill>
                  <a:schemeClr val="accent1"/>
                </a:solidFill>
              </a:rPr>
              <a:t>ETFs</a:t>
            </a:r>
          </a:p>
          <a:p>
            <a:pPr lvl="1" eaLnBrk="1" hangingPunct="1"/>
            <a:r>
              <a:rPr lang="en-US" altLang="en-US" sz="2400" dirty="0" smtClean="0"/>
              <a:t>Invested like a mutual fund</a:t>
            </a:r>
          </a:p>
          <a:p>
            <a:pPr lvl="1" eaLnBrk="1" hangingPunct="1"/>
            <a:r>
              <a:rPr lang="en-US" altLang="en-US" sz="2400" dirty="0" smtClean="0"/>
              <a:t>Trade like a stock</a:t>
            </a:r>
          </a:p>
          <a:p>
            <a:pPr marL="0" indent="0" eaLnBrk="1" hangingPunct="1">
              <a:buNone/>
            </a:pPr>
            <a:endParaRPr lang="en-US" altLang="en-US" b="1" dirty="0" smtClean="0"/>
          </a:p>
        </p:txBody>
      </p:sp>
      <p:pic>
        <p:nvPicPr>
          <p:cNvPr id="5" name="Picture 1" descr="Cartoon, Icon, Light Bulb, Symb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7" y="71892"/>
            <a:ext cx="7334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205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●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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1-</a:t>
            </a:r>
            <a:fld id="{0B43DE94-D4E1-411A-947C-9266DABFA7CE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/>
              <a:t>Discussion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Fed announced a rate hike.</a:t>
            </a:r>
          </a:p>
          <a:p>
            <a:pPr lvl="1" eaLnBrk="1" hangingPunct="1"/>
            <a:r>
              <a:rPr lang="en-US" altLang="en-US" dirty="0" smtClean="0"/>
              <a:t>What do you expect to happen to bond yields?</a:t>
            </a:r>
          </a:p>
          <a:p>
            <a:pPr lvl="1" eaLnBrk="1" hangingPunct="1"/>
            <a:r>
              <a:rPr lang="en-US" altLang="en-US" dirty="0" smtClean="0"/>
              <a:t>What do you expect to happen to bond prices?</a:t>
            </a:r>
          </a:p>
          <a:p>
            <a:pPr lvl="1" eaLnBrk="1" hangingPunct="1"/>
            <a:r>
              <a:rPr lang="en-US" altLang="en-US" dirty="0" smtClean="0"/>
              <a:t>If long-term yields do not increase, what might that tell you?</a:t>
            </a:r>
          </a:p>
          <a:p>
            <a:pPr eaLnBrk="1" hangingPunct="1"/>
            <a:r>
              <a:rPr lang="en-US" altLang="en-US" dirty="0" smtClean="0"/>
              <a:t>There is a drought in California</a:t>
            </a:r>
          </a:p>
          <a:p>
            <a:pPr lvl="1" eaLnBrk="1" hangingPunct="1"/>
            <a:r>
              <a:rPr lang="en-US" altLang="en-US" dirty="0" smtClean="0"/>
              <a:t>What businesses will be affected?</a:t>
            </a:r>
          </a:p>
        </p:txBody>
      </p:sp>
      <p:pic>
        <p:nvPicPr>
          <p:cNvPr id="5" name="Picture 4" descr="Cartoon, Icon, Light Bulb, 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7" y="77334"/>
            <a:ext cx="7334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475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Investment instruments</a:t>
            </a:r>
          </a:p>
          <a:p>
            <a:r>
              <a:rPr lang="en-US" dirty="0" smtClean="0"/>
              <a:t>Represent an obligation by issuer</a:t>
            </a:r>
            <a:endParaRPr lang="en-US" dirty="0"/>
          </a:p>
        </p:txBody>
      </p:sp>
      <p:pic>
        <p:nvPicPr>
          <p:cNvPr id="4" name="Picture 3" descr="Cartoon, Icon, Light Bulb, 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7" y="77334"/>
            <a:ext cx="7334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272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Stocks = Equities = ownership of a company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Bonds = Fixed Income = Debt of a company</a:t>
            </a:r>
            <a:endParaRPr lang="en-US" dirty="0"/>
          </a:p>
        </p:txBody>
      </p:sp>
      <p:pic>
        <p:nvPicPr>
          <p:cNvPr id="4" name="Picture 3" descr="Cartoon, Icon, Light Bulb, 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7" y="77334"/>
            <a:ext cx="7334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28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●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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1-</a:t>
            </a:r>
            <a:fld id="{EC6C61C7-E6EC-4EEE-A447-74725CA194B3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Markets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6157" y="1574800"/>
            <a:ext cx="7772400" cy="4800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1"/>
                </a:solidFill>
              </a:rPr>
              <a:t>Primary market</a:t>
            </a:r>
          </a:p>
          <a:p>
            <a:pPr lvl="1" eaLnBrk="1" hangingPunct="1"/>
            <a:r>
              <a:rPr lang="en-US" altLang="en-US" dirty="0" smtClean="0"/>
              <a:t>New securities issues are first sold to investors</a:t>
            </a:r>
          </a:p>
          <a:p>
            <a:pPr lvl="1" eaLnBrk="1" hangingPunct="1"/>
            <a:r>
              <a:rPr lang="en-US" altLang="en-US" dirty="0" smtClean="0"/>
              <a:t>Issuer receives the proceeds from the sale.</a:t>
            </a:r>
          </a:p>
          <a:p>
            <a:pPr lvl="1" eaLnBrk="1" hangingPunct="1"/>
            <a:r>
              <a:rPr lang="en-US" altLang="en-US" dirty="0" smtClean="0">
                <a:solidFill>
                  <a:schemeClr val="accent1"/>
                </a:solidFill>
              </a:rPr>
              <a:t>Initial Public Offering (IPO)</a:t>
            </a:r>
          </a:p>
          <a:p>
            <a:pPr eaLnBrk="1" hangingPunct="1"/>
            <a:r>
              <a:rPr lang="en-US" altLang="en-US" dirty="0" smtClean="0">
                <a:solidFill>
                  <a:schemeClr val="accent1"/>
                </a:solidFill>
              </a:rPr>
              <a:t>Secondary market</a:t>
            </a:r>
          </a:p>
          <a:p>
            <a:pPr lvl="1" eaLnBrk="1" hangingPunct="1"/>
            <a:r>
              <a:rPr lang="en-US" altLang="en-US" dirty="0" smtClean="0"/>
              <a:t>Previously issued securities are traded among investors.</a:t>
            </a:r>
          </a:p>
          <a:p>
            <a:pPr lvl="1" eaLnBrk="1" hangingPunct="1"/>
            <a:r>
              <a:rPr lang="en-US" altLang="en-US" dirty="0" smtClean="0"/>
              <a:t>Examples:  NY Stock Exchange and the NASDAQ</a:t>
            </a:r>
          </a:p>
          <a:p>
            <a:pPr lvl="1" eaLnBrk="1" hangingPunct="1"/>
            <a:endParaRPr lang="en-US" altLang="en-US" dirty="0" smtClean="0"/>
          </a:p>
        </p:txBody>
      </p:sp>
      <p:pic>
        <p:nvPicPr>
          <p:cNvPr id="5" name="Picture 4" descr="Cartoon, Icon, Light Bulb, 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7" y="77334"/>
            <a:ext cx="7334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734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●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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1-</a:t>
            </a:r>
            <a:fld id="{3C84DD1B-A658-428C-8565-CD583926036A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Securities Exchanges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0714" y="19050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The New York Stock Exchange</a:t>
            </a:r>
          </a:p>
          <a:p>
            <a:pPr lvl="1" eaLnBrk="1" hangingPunct="1"/>
            <a:r>
              <a:rPr lang="en-US" altLang="en-US" b="1" dirty="0" smtClean="0"/>
              <a:t>NYSE</a:t>
            </a:r>
            <a:r>
              <a:rPr lang="en-US" altLang="en-US" dirty="0" smtClean="0"/>
              <a:t> (Big Board)—the largest, and probably the most famous, stock market in the world</a:t>
            </a:r>
          </a:p>
          <a:p>
            <a:pPr lvl="1" eaLnBrk="1" hangingPunct="1"/>
            <a:r>
              <a:rPr lang="en-US" altLang="en-US" dirty="0" smtClean="0"/>
              <a:t>Also one of the </a:t>
            </a:r>
            <a:br>
              <a:rPr lang="en-US" altLang="en-US" dirty="0" smtClean="0"/>
            </a:br>
            <a:r>
              <a:rPr lang="en-US" altLang="en-US" dirty="0" smtClean="0"/>
              <a:t>oldest, founded </a:t>
            </a:r>
            <a:br>
              <a:rPr lang="en-US" altLang="en-US" dirty="0" smtClean="0"/>
            </a:br>
            <a:r>
              <a:rPr lang="en-US" altLang="en-US" dirty="0" smtClean="0"/>
              <a:t>in 1792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3" name="Picture 2" descr="New York Stock Exchange&#10;" title="Pictur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93180"/>
            <a:ext cx="4458056" cy="2981325"/>
          </a:xfrm>
          <a:prstGeom prst="rect">
            <a:avLst/>
          </a:prstGeom>
        </p:spPr>
      </p:pic>
      <p:pic>
        <p:nvPicPr>
          <p:cNvPr id="8" name="Picture 7" descr="Cartoon, Icon, Light Bulb, Symb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7" y="77334"/>
            <a:ext cx="7334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587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●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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1-</a:t>
            </a:r>
            <a:fld id="{194A2825-3F48-446F-8091-5C5F77C707A9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Securities Exchanges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44675"/>
            <a:ext cx="7772400" cy="48768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The NASDAQ Stock Market</a:t>
            </a:r>
          </a:p>
          <a:p>
            <a:pPr lvl="1" eaLnBrk="1" hangingPunct="1"/>
            <a:r>
              <a:rPr lang="en-US" altLang="en-US" dirty="0" smtClean="0"/>
              <a:t>NASDAQ stock market—second-largest stock market in U.S., trading stock issues of firms that are typically smaller, less well-known than those on the NSYE</a:t>
            </a:r>
          </a:p>
          <a:p>
            <a:pPr lvl="1" eaLnBrk="1" hangingPunct="1"/>
            <a:r>
              <a:rPr lang="en-US" altLang="en-US" dirty="0" smtClean="0"/>
              <a:t>Made up of many 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technology companies</a:t>
            </a:r>
          </a:p>
        </p:txBody>
      </p:sp>
      <p:pic>
        <p:nvPicPr>
          <p:cNvPr id="3" name="Picture 2" descr="NASDAQ exchange" title="Pictur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835300"/>
            <a:ext cx="3962400" cy="2640955"/>
          </a:xfrm>
          <a:prstGeom prst="rect">
            <a:avLst/>
          </a:prstGeom>
        </p:spPr>
      </p:pic>
      <p:pic>
        <p:nvPicPr>
          <p:cNvPr id="7" name="Picture 6" descr="Cartoon, Icon, Light Bulb, Symb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7" y="77334"/>
            <a:ext cx="7334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565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●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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1-</a:t>
            </a:r>
            <a:fld id="{B55EF986-E82D-447C-86A9-5BC97A9EF2D5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Securities Exchanges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209800"/>
            <a:ext cx="7772400" cy="38862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Foreign Stock Markets</a:t>
            </a:r>
          </a:p>
          <a:p>
            <a:pPr lvl="1" eaLnBrk="1" hangingPunct="1"/>
            <a:r>
              <a:rPr lang="en-US" altLang="en-US" dirty="0" smtClean="0"/>
              <a:t>Virtually all developed, and many developing, countries have stock exchanges</a:t>
            </a:r>
          </a:p>
          <a:p>
            <a:pPr lvl="1" eaLnBrk="1" hangingPunct="1"/>
            <a:r>
              <a:rPr lang="en-US" altLang="en-US" dirty="0" smtClean="0"/>
              <a:t>Examples include Bombay, London, Helsinki, Hong Kong, Mexico City, Paris, and Toronto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5" name="Picture 4" descr="Cartoon, Icon, Light Bulb, 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7" y="77334"/>
            <a:ext cx="7334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692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●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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 3" panose="05040102010807070707" pitchFamily="18" charset="2"/>
              <a:buChar char="¬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1-</a:t>
            </a:r>
            <a:fld id="{54A383F2-17FF-4B4D-A238-4A9EAB2F86A3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Securities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Major </a:t>
            </a:r>
            <a:r>
              <a:rPr lang="en-US" altLang="en-US" dirty="0" smtClean="0">
                <a:solidFill>
                  <a:schemeClr val="accent1"/>
                </a:solidFill>
              </a:rPr>
              <a:t>asset classes</a:t>
            </a:r>
          </a:p>
          <a:p>
            <a:pPr lvl="1" eaLnBrk="1" hangingPunct="1"/>
            <a:r>
              <a:rPr lang="en-US" altLang="en-US" dirty="0" smtClean="0">
                <a:solidFill>
                  <a:schemeClr val="accent1"/>
                </a:solidFill>
              </a:rPr>
              <a:t>Cash</a:t>
            </a:r>
          </a:p>
          <a:p>
            <a:pPr lvl="1" eaLnBrk="1" hangingPunct="1"/>
            <a:r>
              <a:rPr lang="en-US" altLang="en-US" dirty="0" smtClean="0">
                <a:solidFill>
                  <a:schemeClr val="accent1"/>
                </a:solidFill>
              </a:rPr>
              <a:t>Bonds (fixed income)</a:t>
            </a:r>
          </a:p>
          <a:p>
            <a:pPr lvl="1" eaLnBrk="1" hangingPunct="1"/>
            <a:r>
              <a:rPr lang="en-US" altLang="en-US" dirty="0" smtClean="0">
                <a:solidFill>
                  <a:schemeClr val="accent1"/>
                </a:solidFill>
              </a:rPr>
              <a:t>Stocks (equities)</a:t>
            </a:r>
          </a:p>
          <a:p>
            <a:pPr marL="457200" lvl="1" indent="0" eaLnBrk="1" hangingPunct="1">
              <a:buNone/>
            </a:pPr>
            <a:r>
              <a:rPr lang="en-US" altLang="en-US" dirty="0" smtClean="0">
                <a:solidFill>
                  <a:schemeClr val="accent1"/>
                </a:solidFill>
              </a:rPr>
              <a:t>	</a:t>
            </a:r>
            <a:r>
              <a:rPr lang="en-US" altLang="en-US" dirty="0" smtClean="0">
                <a:solidFill>
                  <a:srgbClr val="FF0000"/>
                </a:solidFill>
              </a:rPr>
              <a:t>What are the risks &amp; pros of each?</a:t>
            </a:r>
          </a:p>
          <a:p>
            <a:pPr eaLnBrk="1" hangingPunct="1"/>
            <a:r>
              <a:rPr lang="en-US" altLang="en-US" dirty="0" smtClean="0">
                <a:solidFill>
                  <a:schemeClr val="accent1"/>
                </a:solidFill>
              </a:rPr>
              <a:t>Asset allocation</a:t>
            </a:r>
          </a:p>
          <a:p>
            <a:pPr lvl="1" eaLnBrk="1" hangingPunct="1"/>
            <a:r>
              <a:rPr lang="en-US" altLang="en-US" dirty="0" smtClean="0"/>
              <a:t>Percent of assets in each asset class</a:t>
            </a:r>
          </a:p>
          <a:p>
            <a:pPr lvl="1" eaLnBrk="1" hangingPunct="1"/>
            <a:r>
              <a:rPr lang="en-US" altLang="en-US" dirty="0" smtClean="0"/>
              <a:t>Very important concept in investing</a:t>
            </a:r>
          </a:p>
        </p:txBody>
      </p:sp>
      <p:pic>
        <p:nvPicPr>
          <p:cNvPr id="5" name="Picture 4" descr="Cartoon, Icon, Light Bulb, 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7" y="77334"/>
            <a:ext cx="7334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85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8764</TotalTime>
  <Words>1339</Words>
  <Application>Microsoft Office PowerPoint</Application>
  <PresentationFormat>On-screen Show (4:3)</PresentationFormat>
  <Paragraphs>245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Investing Fundamentals</vt:lpstr>
      <vt:lpstr>Learning Objectives</vt:lpstr>
      <vt:lpstr>Securities</vt:lpstr>
      <vt:lpstr>Securities</vt:lpstr>
      <vt:lpstr>The Markets</vt:lpstr>
      <vt:lpstr>Securities Exchanges</vt:lpstr>
      <vt:lpstr>Securities Exchanges</vt:lpstr>
      <vt:lpstr>Securities Exchanges</vt:lpstr>
      <vt:lpstr>Securities</vt:lpstr>
      <vt:lpstr>Cash</vt:lpstr>
      <vt:lpstr>Bonds (Fixed Income)</vt:lpstr>
      <vt:lpstr>Types of Bonds</vt:lpstr>
      <vt:lpstr>Types of Bonds</vt:lpstr>
      <vt:lpstr>Bond Risk</vt:lpstr>
      <vt:lpstr>Bond Returns</vt:lpstr>
      <vt:lpstr>Bond Ratings</vt:lpstr>
      <vt:lpstr>Stocks (Equities)</vt:lpstr>
      <vt:lpstr>Equity Returns Dividends</vt:lpstr>
      <vt:lpstr>Equity Returns Change in Price</vt:lpstr>
      <vt:lpstr>Risk – By Asset Class</vt:lpstr>
      <vt:lpstr>Asset Allocation</vt:lpstr>
      <vt:lpstr>Asset Allocation</vt:lpstr>
      <vt:lpstr>Buying and Selling Securities</vt:lpstr>
      <vt:lpstr>Buying and Selling Securities</vt:lpstr>
      <vt:lpstr>How’s the Market Doing?</vt:lpstr>
      <vt:lpstr>Stock Indexes</vt:lpstr>
      <vt:lpstr>Funds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Presentations</dc:title>
  <dc:creator>Administrator</dc:creator>
  <cp:lastModifiedBy>Klinger,William</cp:lastModifiedBy>
  <cp:revision>172</cp:revision>
  <dcterms:created xsi:type="dcterms:W3CDTF">2011-11-30T01:20:09Z</dcterms:created>
  <dcterms:modified xsi:type="dcterms:W3CDTF">2019-01-19T16:18:34Z</dcterms:modified>
</cp:coreProperties>
</file>