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0" r:id="rId3"/>
    <p:sldId id="273" r:id="rId4"/>
    <p:sldId id="274" r:id="rId5"/>
    <p:sldId id="275" r:id="rId6"/>
    <p:sldId id="276" r:id="rId7"/>
    <p:sldId id="295" r:id="rId8"/>
    <p:sldId id="277" r:id="rId9"/>
    <p:sldId id="296" r:id="rId10"/>
    <p:sldId id="279" r:id="rId11"/>
    <p:sldId id="278" r:id="rId12"/>
    <p:sldId id="294" r:id="rId13"/>
    <p:sldId id="281" r:id="rId14"/>
    <p:sldId id="282" r:id="rId15"/>
    <p:sldId id="283" r:id="rId16"/>
    <p:sldId id="284" r:id="rId17"/>
    <p:sldId id="285" r:id="rId18"/>
    <p:sldId id="286" r:id="rId19"/>
    <p:sldId id="287" r:id="rId20"/>
    <p:sldId id="288" r:id="rId21"/>
    <p:sldId id="289" r:id="rId22"/>
    <p:sldId id="291" r:id="rId23"/>
    <p:sldId id="292" r:id="rId24"/>
    <p:sldId id="293"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104E15-21B5-4A30-B591-31EB510B3F0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6FE789D-9CEE-4EC0-84E1-1217DF9376B9}">
      <dgm:prSet phldrT="[Text]" custT="1"/>
      <dgm:spPr>
        <a:solidFill>
          <a:srgbClr val="2C4F77">
            <a:alpha val="80000"/>
          </a:srgbClr>
        </a:solidFill>
        <a:ln>
          <a:solidFill>
            <a:srgbClr val="2C4F77"/>
          </a:solidFill>
        </a:ln>
        <a:effectLst>
          <a:outerShdw blurRad="50800" dist="38100" dir="5400000" algn="t" rotWithShape="0">
            <a:prstClr val="black">
              <a:alpha val="40000"/>
            </a:prstClr>
          </a:outerShdw>
        </a:effectLst>
      </dgm:spPr>
      <dgm:t>
        <a:bodyPr/>
        <a:lstStyle/>
        <a:p>
          <a:pPr>
            <a:lnSpc>
              <a:spcPct val="200000"/>
            </a:lnSpc>
            <a:spcBef>
              <a:spcPts val="600"/>
            </a:spcBef>
            <a:spcAft>
              <a:spcPts val="0"/>
            </a:spcAft>
          </a:pPr>
          <a:r>
            <a:rPr lang="en-US" sz="2400" b="1"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1</a:t>
          </a:r>
        </a:p>
      </dgm:t>
    </dgm:pt>
    <dgm:pt modelId="{687FB971-8CB8-4123-8ADB-101EA396A2ED}" type="parTrans" cxnId="{1BCAEBDB-7575-4561-9605-AFB73E225C82}">
      <dgm:prSet/>
      <dgm:spPr/>
      <dgm:t>
        <a:bodyPr/>
        <a:lstStyle/>
        <a:p>
          <a:endParaRPr lang="en-US"/>
        </a:p>
      </dgm:t>
    </dgm:pt>
    <dgm:pt modelId="{5034B1DF-9F3C-468D-BB20-1C12F0EAA460}" type="sibTrans" cxnId="{1BCAEBDB-7575-4561-9605-AFB73E225C82}">
      <dgm:prSet/>
      <dgm:spPr/>
      <dgm:t>
        <a:bodyPr/>
        <a:lstStyle/>
        <a:p>
          <a:endParaRPr lang="en-US"/>
        </a:p>
      </dgm:t>
    </dgm:pt>
    <dgm:pt modelId="{7F4B10FF-FCEB-4960-9295-DD9CF60CC32D}">
      <dgm:prSet phldrT="[Text]"/>
      <dgm:spPr>
        <a:ln w="28575">
          <a:solidFill>
            <a:srgbClr val="943634"/>
          </a:solidFill>
        </a:ln>
        <a:effectLst>
          <a:outerShdw blurRad="50800" dist="38100" dir="5400000" algn="t" rotWithShape="0">
            <a:prstClr val="black">
              <a:alpha val="40000"/>
            </a:prstClr>
          </a:outerShdw>
        </a:effectLst>
      </dgm:spPr>
      <dgm:t>
        <a:bodyPr/>
        <a:lstStyle/>
        <a:p>
          <a:r>
            <a:rPr lang="en-US"/>
            <a:t>Set the standards by which performance will be measured</a:t>
          </a:r>
        </a:p>
      </dgm:t>
    </dgm:pt>
    <dgm:pt modelId="{5C28C1F9-BC2E-4E4E-A6F1-999DB4790647}" type="parTrans" cxnId="{0B58B20D-CE09-4812-A911-036CFD6EFC48}">
      <dgm:prSet/>
      <dgm:spPr/>
      <dgm:t>
        <a:bodyPr/>
        <a:lstStyle/>
        <a:p>
          <a:endParaRPr lang="en-US"/>
        </a:p>
      </dgm:t>
    </dgm:pt>
    <dgm:pt modelId="{47353B78-6620-4AAF-91B6-60FD1CCB66F6}" type="sibTrans" cxnId="{0B58B20D-CE09-4812-A911-036CFD6EFC48}">
      <dgm:prSet/>
      <dgm:spPr/>
      <dgm:t>
        <a:bodyPr/>
        <a:lstStyle/>
        <a:p>
          <a:endParaRPr lang="en-US"/>
        </a:p>
      </dgm:t>
    </dgm:pt>
    <dgm:pt modelId="{B62F707C-88AC-42F0-85AD-781279D14F14}">
      <dgm:prSet phldrT="[Text]" custT="1"/>
      <dgm:spPr>
        <a:solidFill>
          <a:srgbClr val="2C4F77">
            <a:alpha val="80000"/>
          </a:srgbClr>
        </a:solidFill>
        <a:ln>
          <a:solidFill>
            <a:srgbClr val="2C4F77"/>
          </a:solidFill>
        </a:ln>
        <a:effectLst>
          <a:outerShdw blurRad="50800" dist="38100" dir="5400000" algn="t" rotWithShape="0">
            <a:prstClr val="black">
              <a:alpha val="40000"/>
            </a:prstClr>
          </a:outerShdw>
        </a:effectLst>
      </dgm:spPr>
      <dgm:t>
        <a:bodyPr/>
        <a:lstStyle/>
        <a:p>
          <a:pPr>
            <a:lnSpc>
              <a:spcPct val="200000"/>
            </a:lnSpc>
            <a:spcAft>
              <a:spcPts val="600"/>
            </a:spcAft>
          </a:pPr>
          <a:r>
            <a:rPr lang="en-US" sz="2400" b="1"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4</a:t>
          </a:r>
        </a:p>
      </dgm:t>
    </dgm:pt>
    <dgm:pt modelId="{67E75915-7EEF-4FB5-9AF6-BB81CDDCD59D}" type="parTrans" cxnId="{B2F41AB8-72C4-4131-AAEC-1B3D8EFE09DD}">
      <dgm:prSet/>
      <dgm:spPr/>
      <dgm:t>
        <a:bodyPr/>
        <a:lstStyle/>
        <a:p>
          <a:endParaRPr lang="en-US"/>
        </a:p>
      </dgm:t>
    </dgm:pt>
    <dgm:pt modelId="{6CE9E9C1-904B-4A26-9AB7-4B6E6A8DA139}" type="sibTrans" cxnId="{B2F41AB8-72C4-4131-AAEC-1B3D8EFE09DD}">
      <dgm:prSet/>
      <dgm:spPr/>
      <dgm:t>
        <a:bodyPr/>
        <a:lstStyle/>
        <a:p>
          <a:endParaRPr lang="en-US"/>
        </a:p>
      </dgm:t>
    </dgm:pt>
    <dgm:pt modelId="{5FCF106C-57C2-41C2-AB2B-99B2EE2FBDB0}">
      <dgm:prSet phldrT="[Text]"/>
      <dgm:spPr>
        <a:ln w="28575">
          <a:solidFill>
            <a:srgbClr val="943634"/>
          </a:solidFill>
        </a:ln>
        <a:effectLst>
          <a:outerShdw blurRad="50800" dist="38100" dir="5400000" algn="t" rotWithShape="0">
            <a:prstClr val="black">
              <a:alpha val="40000"/>
            </a:prstClr>
          </a:outerShdw>
        </a:effectLst>
      </dgm:spPr>
      <dgm:t>
        <a:bodyPr/>
        <a:lstStyle/>
        <a:p>
          <a:r>
            <a:rPr lang="en-US"/>
            <a:t>Determine the reasons for the deviation</a:t>
          </a:r>
        </a:p>
      </dgm:t>
      <dgm:extLst>
        <a:ext uri="{E40237B7-FDA0-4F09-8148-C483321AD2D9}">
          <dgm14:cNvPr xmlns:dgm14="http://schemas.microsoft.com/office/drawing/2010/diagram" id="0" name="" descr="Shows need to set standards, measure the performance and take action if needed." title="Graphic"/>
        </a:ext>
      </dgm:extLst>
    </dgm:pt>
    <dgm:pt modelId="{D285E662-77B5-42AE-B7BA-AC622075BB3B}" type="parTrans" cxnId="{A2ADE9A4-377C-4409-87DE-2440DC36D49C}">
      <dgm:prSet/>
      <dgm:spPr/>
      <dgm:t>
        <a:bodyPr/>
        <a:lstStyle/>
        <a:p>
          <a:endParaRPr lang="en-US"/>
        </a:p>
      </dgm:t>
    </dgm:pt>
    <dgm:pt modelId="{EE834AE7-505C-4C53-BE5E-85697A742E5B}" type="sibTrans" cxnId="{A2ADE9A4-377C-4409-87DE-2440DC36D49C}">
      <dgm:prSet/>
      <dgm:spPr/>
      <dgm:t>
        <a:bodyPr/>
        <a:lstStyle/>
        <a:p>
          <a:endParaRPr lang="en-US"/>
        </a:p>
      </dgm:t>
    </dgm:pt>
    <dgm:pt modelId="{FBA5B0AB-4EEA-4D05-B098-B94DF00D62AB}">
      <dgm:prSet phldrT="[Text]" custT="1"/>
      <dgm:spPr>
        <a:solidFill>
          <a:srgbClr val="2C4F77">
            <a:alpha val="80000"/>
          </a:srgbClr>
        </a:solidFill>
        <a:ln>
          <a:solidFill>
            <a:srgbClr val="2C4F77"/>
          </a:solidFill>
        </a:ln>
        <a:effectLst>
          <a:outerShdw blurRad="50800" dist="38100" dir="5400000" algn="t" rotWithShape="0">
            <a:prstClr val="black">
              <a:alpha val="40000"/>
            </a:prstClr>
          </a:outerShdw>
        </a:effectLst>
      </dgm:spPr>
      <dgm:t>
        <a:bodyPr/>
        <a:lstStyle/>
        <a:p>
          <a:pPr>
            <a:lnSpc>
              <a:spcPct val="200000"/>
            </a:lnSpc>
            <a:spcAft>
              <a:spcPts val="600"/>
            </a:spcAft>
          </a:pPr>
          <a:r>
            <a:rPr lang="en-US" sz="2400" b="1"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5</a:t>
          </a:r>
        </a:p>
      </dgm:t>
    </dgm:pt>
    <dgm:pt modelId="{3964413F-1CBC-4315-8128-92C99A92098F}" type="parTrans" cxnId="{99D2BF1F-BCD1-4706-9CCD-B494DDCF8302}">
      <dgm:prSet/>
      <dgm:spPr/>
      <dgm:t>
        <a:bodyPr/>
        <a:lstStyle/>
        <a:p>
          <a:endParaRPr lang="en-US"/>
        </a:p>
      </dgm:t>
    </dgm:pt>
    <dgm:pt modelId="{87C1D0D5-1F83-4E66-A4C0-E387D25EAEFB}" type="sibTrans" cxnId="{99D2BF1F-BCD1-4706-9CCD-B494DDCF8302}">
      <dgm:prSet/>
      <dgm:spPr/>
      <dgm:t>
        <a:bodyPr/>
        <a:lstStyle/>
        <a:p>
          <a:endParaRPr lang="en-US"/>
        </a:p>
      </dgm:t>
    </dgm:pt>
    <dgm:pt modelId="{109A77C8-2370-4BA7-AED8-14F03E9FBCEB}">
      <dgm:prSet phldrT="[Text]"/>
      <dgm:spPr>
        <a:ln w="28575">
          <a:solidFill>
            <a:srgbClr val="943634"/>
          </a:solidFill>
        </a:ln>
        <a:effectLst>
          <a:outerShdw blurRad="50800" dist="38100" dir="5400000" algn="t" rotWithShape="0">
            <a:prstClr val="black">
              <a:alpha val="40000"/>
            </a:prstClr>
          </a:outerShdw>
        </a:effectLst>
      </dgm:spPr>
      <dgm:t>
        <a:bodyPr/>
        <a:lstStyle/>
        <a:p>
          <a:r>
            <a:rPr lang="en-US"/>
            <a:t>Take corrective action if needed</a:t>
          </a:r>
        </a:p>
      </dgm:t>
    </dgm:pt>
    <dgm:pt modelId="{C2883035-429D-4E6F-87CD-217230D80A30}" type="parTrans" cxnId="{C930527F-B6AF-44B7-9416-DA824DE43033}">
      <dgm:prSet/>
      <dgm:spPr/>
      <dgm:t>
        <a:bodyPr/>
        <a:lstStyle/>
        <a:p>
          <a:endParaRPr lang="en-US"/>
        </a:p>
      </dgm:t>
    </dgm:pt>
    <dgm:pt modelId="{A3809C60-96A2-4848-9826-646DFCF9DA88}" type="sibTrans" cxnId="{C930527F-B6AF-44B7-9416-DA824DE43033}">
      <dgm:prSet/>
      <dgm:spPr/>
      <dgm:t>
        <a:bodyPr/>
        <a:lstStyle/>
        <a:p>
          <a:endParaRPr lang="en-US"/>
        </a:p>
      </dgm:t>
    </dgm:pt>
    <dgm:pt modelId="{104A0A7D-7A10-4715-9EFB-59FFCE7551ED}">
      <dgm:prSet custT="1"/>
      <dgm:spPr>
        <a:solidFill>
          <a:srgbClr val="2C4F77">
            <a:alpha val="80000"/>
          </a:srgbClr>
        </a:solidFill>
        <a:ln>
          <a:solidFill>
            <a:srgbClr val="2C4F77"/>
          </a:solidFill>
        </a:ln>
        <a:effectLst>
          <a:outerShdw blurRad="50800" dist="38100" dir="5400000" algn="t" rotWithShape="0">
            <a:prstClr val="black">
              <a:alpha val="40000"/>
            </a:prstClr>
          </a:outerShdw>
        </a:effectLst>
      </dgm:spPr>
      <dgm:t>
        <a:bodyPr/>
        <a:lstStyle/>
        <a:p>
          <a:pPr>
            <a:lnSpc>
              <a:spcPct val="200000"/>
            </a:lnSpc>
            <a:spcBef>
              <a:spcPts val="400"/>
            </a:spcBef>
            <a:spcAft>
              <a:spcPts val="0"/>
            </a:spcAft>
          </a:pPr>
          <a:r>
            <a:rPr lang="en-US" sz="2400" b="1"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2</a:t>
          </a:r>
        </a:p>
      </dgm:t>
    </dgm:pt>
    <dgm:pt modelId="{C9AFFE9D-9F71-4E69-A916-7360089ABC85}" type="parTrans" cxnId="{8C2F13E4-EC6F-4BD4-A26E-4DE39BE52327}">
      <dgm:prSet/>
      <dgm:spPr/>
      <dgm:t>
        <a:bodyPr/>
        <a:lstStyle/>
        <a:p>
          <a:endParaRPr lang="en-US"/>
        </a:p>
      </dgm:t>
    </dgm:pt>
    <dgm:pt modelId="{FEE0F352-C607-4652-A2AA-984C50C6C9A8}" type="sibTrans" cxnId="{8C2F13E4-EC6F-4BD4-A26E-4DE39BE52327}">
      <dgm:prSet/>
      <dgm:spPr/>
      <dgm:t>
        <a:bodyPr/>
        <a:lstStyle/>
        <a:p>
          <a:endParaRPr lang="en-US"/>
        </a:p>
      </dgm:t>
    </dgm:pt>
    <dgm:pt modelId="{E424CB87-3640-4307-8D38-CC14C67992B2}">
      <dgm:prSet custT="1"/>
      <dgm:spPr>
        <a:solidFill>
          <a:srgbClr val="2C4F77">
            <a:alpha val="80000"/>
          </a:srgbClr>
        </a:solidFill>
        <a:ln>
          <a:solidFill>
            <a:srgbClr val="2C4F77"/>
          </a:solidFill>
        </a:ln>
        <a:effectLst>
          <a:outerShdw blurRad="50800" dist="38100" dir="5400000" algn="t" rotWithShape="0">
            <a:prstClr val="black">
              <a:alpha val="40000"/>
            </a:prstClr>
          </a:outerShdw>
        </a:effectLst>
      </dgm:spPr>
      <dgm:t>
        <a:bodyPr/>
        <a:lstStyle/>
        <a:p>
          <a:pPr>
            <a:lnSpc>
              <a:spcPct val="200000"/>
            </a:lnSpc>
            <a:spcBef>
              <a:spcPts val="0"/>
            </a:spcBef>
            <a:spcAft>
              <a:spcPts val="400"/>
            </a:spcAft>
          </a:pPr>
          <a:r>
            <a:rPr lang="en-US" sz="2400" b="1"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3</a:t>
          </a:r>
        </a:p>
      </dgm:t>
    </dgm:pt>
    <dgm:pt modelId="{411D96DF-B777-4869-87DE-E37FDE69B9FB}" type="parTrans" cxnId="{FBA94DC4-7983-45A3-81B0-03A1C2D32A80}">
      <dgm:prSet/>
      <dgm:spPr/>
      <dgm:t>
        <a:bodyPr/>
        <a:lstStyle/>
        <a:p>
          <a:endParaRPr lang="en-US"/>
        </a:p>
      </dgm:t>
    </dgm:pt>
    <dgm:pt modelId="{ED1D5DD9-5E13-4706-86B6-916E03E7E286}" type="sibTrans" cxnId="{FBA94DC4-7983-45A3-81B0-03A1C2D32A80}">
      <dgm:prSet/>
      <dgm:spPr/>
      <dgm:t>
        <a:bodyPr/>
        <a:lstStyle/>
        <a:p>
          <a:endParaRPr lang="en-US"/>
        </a:p>
      </dgm:t>
    </dgm:pt>
    <dgm:pt modelId="{960CD418-8A4D-466F-9020-FAAF47B131BB}">
      <dgm:prSet/>
      <dgm:spPr>
        <a:ln w="28575">
          <a:solidFill>
            <a:srgbClr val="943634"/>
          </a:solidFill>
        </a:ln>
        <a:effectLst>
          <a:outerShdw blurRad="50800" dist="38100" dir="5400000" algn="t" rotWithShape="0">
            <a:prstClr val="black">
              <a:alpha val="40000"/>
            </a:prstClr>
          </a:outerShdw>
        </a:effectLst>
      </dgm:spPr>
      <dgm:t>
        <a:bodyPr/>
        <a:lstStyle/>
        <a:p>
          <a:r>
            <a:rPr lang="en-US"/>
            <a:t>Measure performance</a:t>
          </a:r>
        </a:p>
      </dgm:t>
    </dgm:pt>
    <dgm:pt modelId="{CE6D84BC-B226-4658-BCC9-03941D28BF9E}" type="parTrans" cxnId="{FD9BD7E3-4FB2-4D83-914E-CEAAA91B1A7E}">
      <dgm:prSet/>
      <dgm:spPr/>
      <dgm:t>
        <a:bodyPr/>
        <a:lstStyle/>
        <a:p>
          <a:endParaRPr lang="en-US"/>
        </a:p>
      </dgm:t>
    </dgm:pt>
    <dgm:pt modelId="{4E876283-8F48-4CC2-A472-819D6EB968F6}" type="sibTrans" cxnId="{FD9BD7E3-4FB2-4D83-914E-CEAAA91B1A7E}">
      <dgm:prSet/>
      <dgm:spPr/>
      <dgm:t>
        <a:bodyPr/>
        <a:lstStyle/>
        <a:p>
          <a:endParaRPr lang="en-US"/>
        </a:p>
      </dgm:t>
    </dgm:pt>
    <dgm:pt modelId="{6B53550A-92FD-4BB2-A3D7-C2B8BB568628}">
      <dgm:prSet/>
      <dgm:spPr>
        <a:ln w="28575">
          <a:solidFill>
            <a:srgbClr val="943634"/>
          </a:solidFill>
        </a:ln>
        <a:effectLst>
          <a:outerShdw blurRad="50800" dist="38100" dir="5400000" algn="t" rotWithShape="0">
            <a:prstClr val="black">
              <a:alpha val="40000"/>
            </a:prstClr>
          </a:outerShdw>
        </a:effectLst>
      </dgm:spPr>
      <dgm:t>
        <a:bodyPr/>
        <a:lstStyle/>
        <a:p>
          <a:r>
            <a:rPr lang="en-US" dirty="0"/>
            <a:t>Compare actual performance with the standard and identify any deviations from the standard.</a:t>
          </a:r>
        </a:p>
      </dgm:t>
    </dgm:pt>
    <dgm:pt modelId="{F72F9FF1-CBCB-49E2-A992-BC8D389275CA}" type="parTrans" cxnId="{A9F13EF0-81F1-4C2E-8994-FE9535EF12CC}">
      <dgm:prSet/>
      <dgm:spPr/>
      <dgm:t>
        <a:bodyPr/>
        <a:lstStyle/>
        <a:p>
          <a:endParaRPr lang="en-US"/>
        </a:p>
      </dgm:t>
    </dgm:pt>
    <dgm:pt modelId="{7E99CDA2-AD85-479A-A07D-46A2632EAC23}" type="sibTrans" cxnId="{A9F13EF0-81F1-4C2E-8994-FE9535EF12CC}">
      <dgm:prSet/>
      <dgm:spPr/>
      <dgm:t>
        <a:bodyPr/>
        <a:lstStyle/>
        <a:p>
          <a:endParaRPr lang="en-US"/>
        </a:p>
      </dgm:t>
    </dgm:pt>
    <dgm:pt modelId="{FAE775F8-E37B-472E-9F73-66793FACDA5B}" type="pres">
      <dgm:prSet presAssocID="{E4104E15-21B5-4A30-B591-31EB510B3F07}" presName="linearFlow" presStyleCnt="0">
        <dgm:presLayoutVars>
          <dgm:dir/>
          <dgm:animLvl val="lvl"/>
          <dgm:resizeHandles val="exact"/>
        </dgm:presLayoutVars>
      </dgm:prSet>
      <dgm:spPr/>
    </dgm:pt>
    <dgm:pt modelId="{F07C163B-53FD-43CF-8182-7A3451886CAA}" type="pres">
      <dgm:prSet presAssocID="{46FE789D-9CEE-4EC0-84E1-1217DF9376B9}" presName="composite" presStyleCnt="0"/>
      <dgm:spPr/>
    </dgm:pt>
    <dgm:pt modelId="{1268D9D9-6A26-46B7-85EC-821EBD497664}" type="pres">
      <dgm:prSet presAssocID="{46FE789D-9CEE-4EC0-84E1-1217DF9376B9}" presName="parentText" presStyleLbl="alignNode1" presStyleIdx="0" presStyleCnt="5">
        <dgm:presLayoutVars>
          <dgm:chMax val="1"/>
          <dgm:bulletEnabled val="1"/>
        </dgm:presLayoutVars>
      </dgm:prSet>
      <dgm:spPr/>
    </dgm:pt>
    <dgm:pt modelId="{81B93FD0-F6E9-4578-9EAC-E16756CEB44F}" type="pres">
      <dgm:prSet presAssocID="{46FE789D-9CEE-4EC0-84E1-1217DF9376B9}" presName="descendantText" presStyleLbl="alignAcc1" presStyleIdx="0" presStyleCnt="5">
        <dgm:presLayoutVars>
          <dgm:bulletEnabled val="1"/>
        </dgm:presLayoutVars>
      </dgm:prSet>
      <dgm:spPr/>
    </dgm:pt>
    <dgm:pt modelId="{E7C109FF-EE4D-4B1D-A154-976FDC956EC5}" type="pres">
      <dgm:prSet presAssocID="{5034B1DF-9F3C-468D-BB20-1C12F0EAA460}" presName="sp" presStyleCnt="0"/>
      <dgm:spPr/>
    </dgm:pt>
    <dgm:pt modelId="{E1E11B88-E134-4C30-9B3C-73A280C4D32D}" type="pres">
      <dgm:prSet presAssocID="{104A0A7D-7A10-4715-9EFB-59FFCE7551ED}" presName="composite" presStyleCnt="0"/>
      <dgm:spPr/>
    </dgm:pt>
    <dgm:pt modelId="{E91E5120-4340-441F-818E-32A1B47A4621}" type="pres">
      <dgm:prSet presAssocID="{104A0A7D-7A10-4715-9EFB-59FFCE7551ED}" presName="parentText" presStyleLbl="alignNode1" presStyleIdx="1" presStyleCnt="5" custLinFactNeighborX="-9838">
        <dgm:presLayoutVars>
          <dgm:chMax val="1"/>
          <dgm:bulletEnabled val="1"/>
        </dgm:presLayoutVars>
      </dgm:prSet>
      <dgm:spPr/>
    </dgm:pt>
    <dgm:pt modelId="{B3267217-94ED-4446-8A32-F4075B5FA728}" type="pres">
      <dgm:prSet presAssocID="{104A0A7D-7A10-4715-9EFB-59FFCE7551ED}" presName="descendantText" presStyleLbl="alignAcc1" presStyleIdx="1" presStyleCnt="5">
        <dgm:presLayoutVars>
          <dgm:bulletEnabled val="1"/>
        </dgm:presLayoutVars>
      </dgm:prSet>
      <dgm:spPr/>
    </dgm:pt>
    <dgm:pt modelId="{74AB193D-A901-430A-B1D9-5D99F84557F8}" type="pres">
      <dgm:prSet presAssocID="{FEE0F352-C607-4652-A2AA-984C50C6C9A8}" presName="sp" presStyleCnt="0"/>
      <dgm:spPr/>
    </dgm:pt>
    <dgm:pt modelId="{C3062019-5E95-4282-BC12-DEFB612F4439}" type="pres">
      <dgm:prSet presAssocID="{E424CB87-3640-4307-8D38-CC14C67992B2}" presName="composite" presStyleCnt="0"/>
      <dgm:spPr/>
    </dgm:pt>
    <dgm:pt modelId="{27C966A4-328C-43C3-8C57-6EF331DD5705}" type="pres">
      <dgm:prSet presAssocID="{E424CB87-3640-4307-8D38-CC14C67992B2}" presName="parentText" presStyleLbl="alignNode1" presStyleIdx="2" presStyleCnt="5">
        <dgm:presLayoutVars>
          <dgm:chMax val="1"/>
          <dgm:bulletEnabled val="1"/>
        </dgm:presLayoutVars>
      </dgm:prSet>
      <dgm:spPr/>
    </dgm:pt>
    <dgm:pt modelId="{B681E603-21DD-4657-A229-E5D7CE8A9392}" type="pres">
      <dgm:prSet presAssocID="{E424CB87-3640-4307-8D38-CC14C67992B2}" presName="descendantText" presStyleLbl="alignAcc1" presStyleIdx="2" presStyleCnt="5">
        <dgm:presLayoutVars>
          <dgm:bulletEnabled val="1"/>
        </dgm:presLayoutVars>
      </dgm:prSet>
      <dgm:spPr/>
    </dgm:pt>
    <dgm:pt modelId="{E9D30C13-FD3F-4EDF-8687-B8A711463636}" type="pres">
      <dgm:prSet presAssocID="{ED1D5DD9-5E13-4706-86B6-916E03E7E286}" presName="sp" presStyleCnt="0"/>
      <dgm:spPr/>
    </dgm:pt>
    <dgm:pt modelId="{1CE4CDE4-D734-4816-A9E7-4EA1B58770A6}" type="pres">
      <dgm:prSet presAssocID="{B62F707C-88AC-42F0-85AD-781279D14F14}" presName="composite" presStyleCnt="0"/>
      <dgm:spPr/>
    </dgm:pt>
    <dgm:pt modelId="{D4597C15-3686-40FB-8347-F3F360B24C74}" type="pres">
      <dgm:prSet presAssocID="{B62F707C-88AC-42F0-85AD-781279D14F14}" presName="parentText" presStyleLbl="alignNode1" presStyleIdx="3" presStyleCnt="5">
        <dgm:presLayoutVars>
          <dgm:chMax val="1"/>
          <dgm:bulletEnabled val="1"/>
        </dgm:presLayoutVars>
      </dgm:prSet>
      <dgm:spPr/>
    </dgm:pt>
    <dgm:pt modelId="{2B2920AF-60B4-4610-BDA1-C1693CF71776}" type="pres">
      <dgm:prSet presAssocID="{B62F707C-88AC-42F0-85AD-781279D14F14}" presName="descendantText" presStyleLbl="alignAcc1" presStyleIdx="3" presStyleCnt="5">
        <dgm:presLayoutVars>
          <dgm:bulletEnabled val="1"/>
        </dgm:presLayoutVars>
      </dgm:prSet>
      <dgm:spPr/>
    </dgm:pt>
    <dgm:pt modelId="{B9E77B42-9D75-437E-9A17-4DC20848B359}" type="pres">
      <dgm:prSet presAssocID="{6CE9E9C1-904B-4A26-9AB7-4B6E6A8DA139}" presName="sp" presStyleCnt="0"/>
      <dgm:spPr/>
    </dgm:pt>
    <dgm:pt modelId="{39C3398D-3E85-4CCE-B4B1-CE9D80C8C93B}" type="pres">
      <dgm:prSet presAssocID="{FBA5B0AB-4EEA-4D05-B098-B94DF00D62AB}" presName="composite" presStyleCnt="0"/>
      <dgm:spPr/>
    </dgm:pt>
    <dgm:pt modelId="{8EF647FA-34D4-4300-B2E0-30240DB18B79}" type="pres">
      <dgm:prSet presAssocID="{FBA5B0AB-4EEA-4D05-B098-B94DF00D62AB}" presName="parentText" presStyleLbl="alignNode1" presStyleIdx="4" presStyleCnt="5">
        <dgm:presLayoutVars>
          <dgm:chMax val="1"/>
          <dgm:bulletEnabled val="1"/>
        </dgm:presLayoutVars>
      </dgm:prSet>
      <dgm:spPr/>
    </dgm:pt>
    <dgm:pt modelId="{2C93F0CC-7CD1-4819-B3C0-3E69B3F921E9}" type="pres">
      <dgm:prSet presAssocID="{FBA5B0AB-4EEA-4D05-B098-B94DF00D62AB}" presName="descendantText" presStyleLbl="alignAcc1" presStyleIdx="4" presStyleCnt="5">
        <dgm:presLayoutVars>
          <dgm:bulletEnabled val="1"/>
        </dgm:presLayoutVars>
      </dgm:prSet>
      <dgm:spPr/>
    </dgm:pt>
  </dgm:ptLst>
  <dgm:cxnLst>
    <dgm:cxn modelId="{0B58B20D-CE09-4812-A911-036CFD6EFC48}" srcId="{46FE789D-9CEE-4EC0-84E1-1217DF9376B9}" destId="{7F4B10FF-FCEB-4960-9295-DD9CF60CC32D}" srcOrd="0" destOrd="0" parTransId="{5C28C1F9-BC2E-4E4E-A6F1-999DB4790647}" sibTransId="{47353B78-6620-4AAF-91B6-60FD1CCB66F6}"/>
    <dgm:cxn modelId="{30078E19-E30F-4732-AF1B-50597AE04734}" type="presOf" srcId="{E424CB87-3640-4307-8D38-CC14C67992B2}" destId="{27C966A4-328C-43C3-8C57-6EF331DD5705}" srcOrd="0" destOrd="0" presId="urn:microsoft.com/office/officeart/2005/8/layout/chevron2"/>
    <dgm:cxn modelId="{303AFE1C-66B6-4330-8DDB-1B97D2EEE2C7}" type="presOf" srcId="{960CD418-8A4D-466F-9020-FAAF47B131BB}" destId="{B3267217-94ED-4446-8A32-F4075B5FA728}" srcOrd="0" destOrd="0" presId="urn:microsoft.com/office/officeart/2005/8/layout/chevron2"/>
    <dgm:cxn modelId="{99D2BF1F-BCD1-4706-9CCD-B494DDCF8302}" srcId="{E4104E15-21B5-4A30-B591-31EB510B3F07}" destId="{FBA5B0AB-4EEA-4D05-B098-B94DF00D62AB}" srcOrd="4" destOrd="0" parTransId="{3964413F-1CBC-4315-8128-92C99A92098F}" sibTransId="{87C1D0D5-1F83-4E66-A4C0-E387D25EAEFB}"/>
    <dgm:cxn modelId="{58153230-3660-4A41-96D9-9429760F2609}" type="presOf" srcId="{B62F707C-88AC-42F0-85AD-781279D14F14}" destId="{D4597C15-3686-40FB-8347-F3F360B24C74}" srcOrd="0" destOrd="0" presId="urn:microsoft.com/office/officeart/2005/8/layout/chevron2"/>
    <dgm:cxn modelId="{C930527F-B6AF-44B7-9416-DA824DE43033}" srcId="{FBA5B0AB-4EEA-4D05-B098-B94DF00D62AB}" destId="{109A77C8-2370-4BA7-AED8-14F03E9FBCEB}" srcOrd="0" destOrd="0" parTransId="{C2883035-429D-4E6F-87CD-217230D80A30}" sibTransId="{A3809C60-96A2-4848-9826-646DFCF9DA88}"/>
    <dgm:cxn modelId="{99C3CC8D-7D31-43E0-AC7C-1961666F48DF}" type="presOf" srcId="{46FE789D-9CEE-4EC0-84E1-1217DF9376B9}" destId="{1268D9D9-6A26-46B7-85EC-821EBD497664}" srcOrd="0" destOrd="0" presId="urn:microsoft.com/office/officeart/2005/8/layout/chevron2"/>
    <dgm:cxn modelId="{CE823BA4-2C19-432E-B99C-619A3D16CA31}" type="presOf" srcId="{6B53550A-92FD-4BB2-A3D7-C2B8BB568628}" destId="{B681E603-21DD-4657-A229-E5D7CE8A9392}" srcOrd="0" destOrd="0" presId="urn:microsoft.com/office/officeart/2005/8/layout/chevron2"/>
    <dgm:cxn modelId="{A2ADE9A4-377C-4409-87DE-2440DC36D49C}" srcId="{B62F707C-88AC-42F0-85AD-781279D14F14}" destId="{5FCF106C-57C2-41C2-AB2B-99B2EE2FBDB0}" srcOrd="0" destOrd="0" parTransId="{D285E662-77B5-42AE-B7BA-AC622075BB3B}" sibTransId="{EE834AE7-505C-4C53-BE5E-85697A742E5B}"/>
    <dgm:cxn modelId="{84DDB0AA-2E0F-4618-9042-56E99F237508}" type="presOf" srcId="{7F4B10FF-FCEB-4960-9295-DD9CF60CC32D}" destId="{81B93FD0-F6E9-4578-9EAC-E16756CEB44F}" srcOrd="0" destOrd="0" presId="urn:microsoft.com/office/officeart/2005/8/layout/chevron2"/>
    <dgm:cxn modelId="{B2F41AB8-72C4-4131-AAEC-1B3D8EFE09DD}" srcId="{E4104E15-21B5-4A30-B591-31EB510B3F07}" destId="{B62F707C-88AC-42F0-85AD-781279D14F14}" srcOrd="3" destOrd="0" parTransId="{67E75915-7EEF-4FB5-9AF6-BB81CDDCD59D}" sibTransId="{6CE9E9C1-904B-4A26-9AB7-4B6E6A8DA139}"/>
    <dgm:cxn modelId="{0C1D5EBD-3F00-423E-BDB1-92C70C4DDBDC}" type="presOf" srcId="{FBA5B0AB-4EEA-4D05-B098-B94DF00D62AB}" destId="{8EF647FA-34D4-4300-B2E0-30240DB18B79}" srcOrd="0" destOrd="0" presId="urn:microsoft.com/office/officeart/2005/8/layout/chevron2"/>
    <dgm:cxn modelId="{FBA94DC4-7983-45A3-81B0-03A1C2D32A80}" srcId="{E4104E15-21B5-4A30-B591-31EB510B3F07}" destId="{E424CB87-3640-4307-8D38-CC14C67992B2}" srcOrd="2" destOrd="0" parTransId="{411D96DF-B777-4869-87DE-E37FDE69B9FB}" sibTransId="{ED1D5DD9-5E13-4706-86B6-916E03E7E286}"/>
    <dgm:cxn modelId="{1BCAEBDB-7575-4561-9605-AFB73E225C82}" srcId="{E4104E15-21B5-4A30-B591-31EB510B3F07}" destId="{46FE789D-9CEE-4EC0-84E1-1217DF9376B9}" srcOrd="0" destOrd="0" parTransId="{687FB971-8CB8-4123-8ADB-101EA396A2ED}" sibTransId="{5034B1DF-9F3C-468D-BB20-1C12F0EAA460}"/>
    <dgm:cxn modelId="{01B5ECE0-DA43-412E-A86C-50B8011616A2}" type="presOf" srcId="{104A0A7D-7A10-4715-9EFB-59FFCE7551ED}" destId="{E91E5120-4340-441F-818E-32A1B47A4621}" srcOrd="0" destOrd="0" presId="urn:microsoft.com/office/officeart/2005/8/layout/chevron2"/>
    <dgm:cxn modelId="{FD9BD7E3-4FB2-4D83-914E-CEAAA91B1A7E}" srcId="{104A0A7D-7A10-4715-9EFB-59FFCE7551ED}" destId="{960CD418-8A4D-466F-9020-FAAF47B131BB}" srcOrd="0" destOrd="0" parTransId="{CE6D84BC-B226-4658-BCC9-03941D28BF9E}" sibTransId="{4E876283-8F48-4CC2-A472-819D6EB968F6}"/>
    <dgm:cxn modelId="{8C2F13E4-EC6F-4BD4-A26E-4DE39BE52327}" srcId="{E4104E15-21B5-4A30-B591-31EB510B3F07}" destId="{104A0A7D-7A10-4715-9EFB-59FFCE7551ED}" srcOrd="1" destOrd="0" parTransId="{C9AFFE9D-9F71-4E69-A916-7360089ABC85}" sibTransId="{FEE0F352-C607-4652-A2AA-984C50C6C9A8}"/>
    <dgm:cxn modelId="{84D5DBE9-E2CB-411C-8462-D8077A269B03}" type="presOf" srcId="{5FCF106C-57C2-41C2-AB2B-99B2EE2FBDB0}" destId="{2B2920AF-60B4-4610-BDA1-C1693CF71776}" srcOrd="0" destOrd="0" presId="urn:microsoft.com/office/officeart/2005/8/layout/chevron2"/>
    <dgm:cxn modelId="{A9F13EF0-81F1-4C2E-8994-FE9535EF12CC}" srcId="{E424CB87-3640-4307-8D38-CC14C67992B2}" destId="{6B53550A-92FD-4BB2-A3D7-C2B8BB568628}" srcOrd="0" destOrd="0" parTransId="{F72F9FF1-CBCB-49E2-A992-BC8D389275CA}" sibTransId="{7E99CDA2-AD85-479A-A07D-46A2632EAC23}"/>
    <dgm:cxn modelId="{01E832F5-87BB-4081-88FD-B90383196A6C}" type="presOf" srcId="{109A77C8-2370-4BA7-AED8-14F03E9FBCEB}" destId="{2C93F0CC-7CD1-4819-B3C0-3E69B3F921E9}" srcOrd="0" destOrd="0" presId="urn:microsoft.com/office/officeart/2005/8/layout/chevron2"/>
    <dgm:cxn modelId="{7E0F21F7-A208-462B-8AA8-1FDF6F703951}" type="presOf" srcId="{E4104E15-21B5-4A30-B591-31EB510B3F07}" destId="{FAE775F8-E37B-472E-9F73-66793FACDA5B}" srcOrd="0" destOrd="0" presId="urn:microsoft.com/office/officeart/2005/8/layout/chevron2"/>
    <dgm:cxn modelId="{B9758CD0-5875-47BD-B441-55DC0BD13372}" type="presParOf" srcId="{FAE775F8-E37B-472E-9F73-66793FACDA5B}" destId="{F07C163B-53FD-43CF-8182-7A3451886CAA}" srcOrd="0" destOrd="0" presId="urn:microsoft.com/office/officeart/2005/8/layout/chevron2"/>
    <dgm:cxn modelId="{8056FCB7-E340-41E5-951A-994A34CF67F3}" type="presParOf" srcId="{F07C163B-53FD-43CF-8182-7A3451886CAA}" destId="{1268D9D9-6A26-46B7-85EC-821EBD497664}" srcOrd="0" destOrd="0" presId="urn:microsoft.com/office/officeart/2005/8/layout/chevron2"/>
    <dgm:cxn modelId="{8B42C469-2433-41A6-8352-0A04B2D768A4}" type="presParOf" srcId="{F07C163B-53FD-43CF-8182-7A3451886CAA}" destId="{81B93FD0-F6E9-4578-9EAC-E16756CEB44F}" srcOrd="1" destOrd="0" presId="urn:microsoft.com/office/officeart/2005/8/layout/chevron2"/>
    <dgm:cxn modelId="{1E4ED8F1-DC03-4294-BEC5-66051CE16E72}" type="presParOf" srcId="{FAE775F8-E37B-472E-9F73-66793FACDA5B}" destId="{E7C109FF-EE4D-4B1D-A154-976FDC956EC5}" srcOrd="1" destOrd="0" presId="urn:microsoft.com/office/officeart/2005/8/layout/chevron2"/>
    <dgm:cxn modelId="{157B2EE5-3277-4C71-8081-1F0786451843}" type="presParOf" srcId="{FAE775F8-E37B-472E-9F73-66793FACDA5B}" destId="{E1E11B88-E134-4C30-9B3C-73A280C4D32D}" srcOrd="2" destOrd="0" presId="urn:microsoft.com/office/officeart/2005/8/layout/chevron2"/>
    <dgm:cxn modelId="{BE4C7177-45A2-491A-BC54-C189384A0AF5}" type="presParOf" srcId="{E1E11B88-E134-4C30-9B3C-73A280C4D32D}" destId="{E91E5120-4340-441F-818E-32A1B47A4621}" srcOrd="0" destOrd="0" presId="urn:microsoft.com/office/officeart/2005/8/layout/chevron2"/>
    <dgm:cxn modelId="{8F37444F-23AE-4971-A00F-50E5E007DE39}" type="presParOf" srcId="{E1E11B88-E134-4C30-9B3C-73A280C4D32D}" destId="{B3267217-94ED-4446-8A32-F4075B5FA728}" srcOrd="1" destOrd="0" presId="urn:microsoft.com/office/officeart/2005/8/layout/chevron2"/>
    <dgm:cxn modelId="{107E5E64-0AB5-4112-9391-5F70BF867060}" type="presParOf" srcId="{FAE775F8-E37B-472E-9F73-66793FACDA5B}" destId="{74AB193D-A901-430A-B1D9-5D99F84557F8}" srcOrd="3" destOrd="0" presId="urn:microsoft.com/office/officeart/2005/8/layout/chevron2"/>
    <dgm:cxn modelId="{E110672A-2593-4738-922B-7F84F5DB1B6D}" type="presParOf" srcId="{FAE775F8-E37B-472E-9F73-66793FACDA5B}" destId="{C3062019-5E95-4282-BC12-DEFB612F4439}" srcOrd="4" destOrd="0" presId="urn:microsoft.com/office/officeart/2005/8/layout/chevron2"/>
    <dgm:cxn modelId="{F2DBA5FC-0A8E-489F-9A8C-12B96512A291}" type="presParOf" srcId="{C3062019-5E95-4282-BC12-DEFB612F4439}" destId="{27C966A4-328C-43C3-8C57-6EF331DD5705}" srcOrd="0" destOrd="0" presId="urn:microsoft.com/office/officeart/2005/8/layout/chevron2"/>
    <dgm:cxn modelId="{BD19E1D8-73A5-4204-BC9E-3FEEDDD69F3F}" type="presParOf" srcId="{C3062019-5E95-4282-BC12-DEFB612F4439}" destId="{B681E603-21DD-4657-A229-E5D7CE8A9392}" srcOrd="1" destOrd="0" presId="urn:microsoft.com/office/officeart/2005/8/layout/chevron2"/>
    <dgm:cxn modelId="{7573E96F-A9C0-4530-84C4-97F6FE8706F7}" type="presParOf" srcId="{FAE775F8-E37B-472E-9F73-66793FACDA5B}" destId="{E9D30C13-FD3F-4EDF-8687-B8A711463636}" srcOrd="5" destOrd="0" presId="urn:microsoft.com/office/officeart/2005/8/layout/chevron2"/>
    <dgm:cxn modelId="{DE99B36D-5028-492A-ADF3-FC263BB5685E}" type="presParOf" srcId="{FAE775F8-E37B-472E-9F73-66793FACDA5B}" destId="{1CE4CDE4-D734-4816-A9E7-4EA1B58770A6}" srcOrd="6" destOrd="0" presId="urn:microsoft.com/office/officeart/2005/8/layout/chevron2"/>
    <dgm:cxn modelId="{5779F0B2-1001-4CD8-AEC4-4EF4CB3036EB}" type="presParOf" srcId="{1CE4CDE4-D734-4816-A9E7-4EA1B58770A6}" destId="{D4597C15-3686-40FB-8347-F3F360B24C74}" srcOrd="0" destOrd="0" presId="urn:microsoft.com/office/officeart/2005/8/layout/chevron2"/>
    <dgm:cxn modelId="{FC51F078-DBB5-41E3-8CE7-ED461C8A4DE8}" type="presParOf" srcId="{1CE4CDE4-D734-4816-A9E7-4EA1B58770A6}" destId="{2B2920AF-60B4-4610-BDA1-C1693CF71776}" srcOrd="1" destOrd="0" presId="urn:microsoft.com/office/officeart/2005/8/layout/chevron2"/>
    <dgm:cxn modelId="{38D98A4D-79A7-4812-A5E2-186E69D2716F}" type="presParOf" srcId="{FAE775F8-E37B-472E-9F73-66793FACDA5B}" destId="{B9E77B42-9D75-437E-9A17-4DC20848B359}" srcOrd="7" destOrd="0" presId="urn:microsoft.com/office/officeart/2005/8/layout/chevron2"/>
    <dgm:cxn modelId="{E9B05611-560A-4924-A342-B65EA7CB47EA}" type="presParOf" srcId="{FAE775F8-E37B-472E-9F73-66793FACDA5B}" destId="{39C3398D-3E85-4CCE-B4B1-CE9D80C8C93B}" srcOrd="8" destOrd="0" presId="urn:microsoft.com/office/officeart/2005/8/layout/chevron2"/>
    <dgm:cxn modelId="{46A9000D-0DAE-4651-A93E-2B87C7CB5F53}" type="presParOf" srcId="{39C3398D-3E85-4CCE-B4B1-CE9D80C8C93B}" destId="{8EF647FA-34D4-4300-B2E0-30240DB18B79}" srcOrd="0" destOrd="0" presId="urn:microsoft.com/office/officeart/2005/8/layout/chevron2"/>
    <dgm:cxn modelId="{C165D0AB-1F6E-48DF-ACCE-1E3008766FEF}" type="presParOf" srcId="{39C3398D-3E85-4CCE-B4B1-CE9D80C8C93B}" destId="{2C93F0CC-7CD1-4819-B3C0-3E69B3F921E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68D9D9-6A26-46B7-85EC-821EBD497664}">
      <dsp:nvSpPr>
        <dsp:cNvPr id="0" name=""/>
        <dsp:cNvSpPr/>
      </dsp:nvSpPr>
      <dsp:spPr>
        <a:xfrm rot="5400000">
          <a:off x="-99070" y="100749"/>
          <a:ext cx="660472" cy="462330"/>
        </a:xfrm>
        <a:prstGeom prst="chevron">
          <a:avLst/>
        </a:prstGeom>
        <a:solidFill>
          <a:srgbClr val="2C4F77">
            <a:alpha val="80000"/>
          </a:srgbClr>
        </a:solidFill>
        <a:ln w="25400" cap="flat" cmpd="sng" algn="ctr">
          <a:solidFill>
            <a:srgbClr val="2C4F77"/>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200000"/>
            </a:lnSpc>
            <a:spcBef>
              <a:spcPts val="600"/>
            </a:spcBef>
            <a:spcAft>
              <a:spcPts val="0"/>
            </a:spcAft>
            <a:buNone/>
          </a:pPr>
          <a:r>
            <a:rPr lang="en-US" sz="2400" b="1" kern="1200"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1</a:t>
          </a:r>
        </a:p>
      </dsp:txBody>
      <dsp:txXfrm rot="-5400000">
        <a:off x="1" y="232843"/>
        <a:ext cx="462330" cy="198142"/>
      </dsp:txXfrm>
    </dsp:sp>
    <dsp:sp modelId="{81B93FD0-F6E9-4578-9EAC-E16756CEB44F}">
      <dsp:nvSpPr>
        <dsp:cNvPr id="0" name=""/>
        <dsp:cNvSpPr/>
      </dsp:nvSpPr>
      <dsp:spPr>
        <a:xfrm rot="5400000">
          <a:off x="2416698" y="-1952689"/>
          <a:ext cx="429532" cy="4338269"/>
        </a:xfrm>
        <a:prstGeom prst="round2SameRect">
          <a:avLst/>
        </a:prstGeom>
        <a:solidFill>
          <a:schemeClr val="lt1">
            <a:alpha val="90000"/>
            <a:hueOff val="0"/>
            <a:satOff val="0"/>
            <a:lumOff val="0"/>
            <a:alphaOff val="0"/>
          </a:schemeClr>
        </a:solidFill>
        <a:ln w="28575" cap="flat" cmpd="sng" algn="ctr">
          <a:solidFill>
            <a:srgbClr val="943634"/>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a:t>Set the standards by which performance will be measured</a:t>
          </a:r>
        </a:p>
      </dsp:txBody>
      <dsp:txXfrm rot="-5400000">
        <a:off x="462330" y="22647"/>
        <a:ext cx="4317301" cy="387596"/>
      </dsp:txXfrm>
    </dsp:sp>
    <dsp:sp modelId="{E91E5120-4340-441F-818E-32A1B47A4621}">
      <dsp:nvSpPr>
        <dsp:cNvPr id="0" name=""/>
        <dsp:cNvSpPr/>
      </dsp:nvSpPr>
      <dsp:spPr>
        <a:xfrm rot="5400000">
          <a:off x="-99070" y="634879"/>
          <a:ext cx="660472" cy="462330"/>
        </a:xfrm>
        <a:prstGeom prst="chevron">
          <a:avLst/>
        </a:prstGeom>
        <a:solidFill>
          <a:srgbClr val="2C4F77">
            <a:alpha val="80000"/>
          </a:srgbClr>
        </a:solidFill>
        <a:ln w="25400" cap="flat" cmpd="sng" algn="ctr">
          <a:solidFill>
            <a:srgbClr val="2C4F77"/>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200000"/>
            </a:lnSpc>
            <a:spcBef>
              <a:spcPts val="400"/>
            </a:spcBef>
            <a:spcAft>
              <a:spcPts val="0"/>
            </a:spcAft>
            <a:buNone/>
          </a:pPr>
          <a:r>
            <a:rPr lang="en-US" sz="2400" b="1" kern="1200"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2</a:t>
          </a:r>
        </a:p>
      </dsp:txBody>
      <dsp:txXfrm rot="-5400000">
        <a:off x="1" y="766973"/>
        <a:ext cx="462330" cy="198142"/>
      </dsp:txXfrm>
    </dsp:sp>
    <dsp:sp modelId="{B3267217-94ED-4446-8A32-F4075B5FA728}">
      <dsp:nvSpPr>
        <dsp:cNvPr id="0" name=""/>
        <dsp:cNvSpPr/>
      </dsp:nvSpPr>
      <dsp:spPr>
        <a:xfrm rot="5400000">
          <a:off x="2416811" y="-1418672"/>
          <a:ext cx="429306" cy="4338269"/>
        </a:xfrm>
        <a:prstGeom prst="round2SameRect">
          <a:avLst/>
        </a:prstGeom>
        <a:solidFill>
          <a:schemeClr val="lt1">
            <a:alpha val="90000"/>
            <a:hueOff val="0"/>
            <a:satOff val="0"/>
            <a:lumOff val="0"/>
            <a:alphaOff val="0"/>
          </a:schemeClr>
        </a:solidFill>
        <a:ln w="28575" cap="flat" cmpd="sng" algn="ctr">
          <a:solidFill>
            <a:srgbClr val="943634"/>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a:t>Measure performance</a:t>
          </a:r>
        </a:p>
      </dsp:txBody>
      <dsp:txXfrm rot="-5400000">
        <a:off x="462330" y="556766"/>
        <a:ext cx="4317312" cy="387392"/>
      </dsp:txXfrm>
    </dsp:sp>
    <dsp:sp modelId="{27C966A4-328C-43C3-8C57-6EF331DD5705}">
      <dsp:nvSpPr>
        <dsp:cNvPr id="0" name=""/>
        <dsp:cNvSpPr/>
      </dsp:nvSpPr>
      <dsp:spPr>
        <a:xfrm rot="5400000">
          <a:off x="-99070" y="1169009"/>
          <a:ext cx="660472" cy="462330"/>
        </a:xfrm>
        <a:prstGeom prst="chevron">
          <a:avLst/>
        </a:prstGeom>
        <a:solidFill>
          <a:srgbClr val="2C4F77">
            <a:alpha val="80000"/>
          </a:srgbClr>
        </a:solidFill>
        <a:ln w="25400" cap="flat" cmpd="sng" algn="ctr">
          <a:solidFill>
            <a:srgbClr val="2C4F77"/>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200000"/>
            </a:lnSpc>
            <a:spcBef>
              <a:spcPts val="0"/>
            </a:spcBef>
            <a:spcAft>
              <a:spcPts val="400"/>
            </a:spcAft>
            <a:buNone/>
          </a:pPr>
          <a:r>
            <a:rPr lang="en-US" sz="2400" b="1" kern="1200"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3</a:t>
          </a:r>
        </a:p>
      </dsp:txBody>
      <dsp:txXfrm rot="-5400000">
        <a:off x="1" y="1301103"/>
        <a:ext cx="462330" cy="198142"/>
      </dsp:txXfrm>
    </dsp:sp>
    <dsp:sp modelId="{B681E603-21DD-4657-A229-E5D7CE8A9392}">
      <dsp:nvSpPr>
        <dsp:cNvPr id="0" name=""/>
        <dsp:cNvSpPr/>
      </dsp:nvSpPr>
      <dsp:spPr>
        <a:xfrm rot="5400000">
          <a:off x="2416811" y="-884542"/>
          <a:ext cx="429306" cy="4338269"/>
        </a:xfrm>
        <a:prstGeom prst="round2SameRect">
          <a:avLst/>
        </a:prstGeom>
        <a:solidFill>
          <a:schemeClr val="lt1">
            <a:alpha val="90000"/>
            <a:hueOff val="0"/>
            <a:satOff val="0"/>
            <a:lumOff val="0"/>
            <a:alphaOff val="0"/>
          </a:schemeClr>
        </a:solidFill>
        <a:ln w="28575" cap="flat" cmpd="sng" algn="ctr">
          <a:solidFill>
            <a:srgbClr val="943634"/>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Compare actual performance with the standard and identify any deviations from the standard.</a:t>
          </a:r>
        </a:p>
      </dsp:txBody>
      <dsp:txXfrm rot="-5400000">
        <a:off x="462330" y="1090896"/>
        <a:ext cx="4317312" cy="387392"/>
      </dsp:txXfrm>
    </dsp:sp>
    <dsp:sp modelId="{D4597C15-3686-40FB-8347-F3F360B24C74}">
      <dsp:nvSpPr>
        <dsp:cNvPr id="0" name=""/>
        <dsp:cNvSpPr/>
      </dsp:nvSpPr>
      <dsp:spPr>
        <a:xfrm rot="5400000">
          <a:off x="-99070" y="1703139"/>
          <a:ext cx="660472" cy="462330"/>
        </a:xfrm>
        <a:prstGeom prst="chevron">
          <a:avLst/>
        </a:prstGeom>
        <a:solidFill>
          <a:srgbClr val="2C4F77">
            <a:alpha val="80000"/>
          </a:srgbClr>
        </a:solidFill>
        <a:ln w="25400" cap="flat" cmpd="sng" algn="ctr">
          <a:solidFill>
            <a:srgbClr val="2C4F77"/>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200000"/>
            </a:lnSpc>
            <a:spcBef>
              <a:spcPct val="0"/>
            </a:spcBef>
            <a:spcAft>
              <a:spcPts val="600"/>
            </a:spcAft>
            <a:buNone/>
          </a:pPr>
          <a:r>
            <a:rPr lang="en-US" sz="2400" b="1" kern="1200"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4</a:t>
          </a:r>
        </a:p>
      </dsp:txBody>
      <dsp:txXfrm rot="-5400000">
        <a:off x="1" y="1835233"/>
        <a:ext cx="462330" cy="198142"/>
      </dsp:txXfrm>
    </dsp:sp>
    <dsp:sp modelId="{2B2920AF-60B4-4610-BDA1-C1693CF71776}">
      <dsp:nvSpPr>
        <dsp:cNvPr id="0" name=""/>
        <dsp:cNvSpPr/>
      </dsp:nvSpPr>
      <dsp:spPr>
        <a:xfrm rot="5400000">
          <a:off x="2416811" y="-350412"/>
          <a:ext cx="429306" cy="4338269"/>
        </a:xfrm>
        <a:prstGeom prst="round2SameRect">
          <a:avLst/>
        </a:prstGeom>
        <a:solidFill>
          <a:schemeClr val="lt1">
            <a:alpha val="90000"/>
            <a:hueOff val="0"/>
            <a:satOff val="0"/>
            <a:lumOff val="0"/>
            <a:alphaOff val="0"/>
          </a:schemeClr>
        </a:solidFill>
        <a:ln w="28575" cap="flat" cmpd="sng" algn="ctr">
          <a:solidFill>
            <a:srgbClr val="943634"/>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a:t>Determine the reasons for the deviation</a:t>
          </a:r>
        </a:p>
      </dsp:txBody>
      <dsp:txXfrm rot="-5400000">
        <a:off x="462330" y="1625026"/>
        <a:ext cx="4317312" cy="387392"/>
      </dsp:txXfrm>
    </dsp:sp>
    <dsp:sp modelId="{8EF647FA-34D4-4300-B2E0-30240DB18B79}">
      <dsp:nvSpPr>
        <dsp:cNvPr id="0" name=""/>
        <dsp:cNvSpPr/>
      </dsp:nvSpPr>
      <dsp:spPr>
        <a:xfrm rot="5400000">
          <a:off x="-99070" y="2237270"/>
          <a:ext cx="660472" cy="462330"/>
        </a:xfrm>
        <a:prstGeom prst="chevron">
          <a:avLst/>
        </a:prstGeom>
        <a:solidFill>
          <a:srgbClr val="2C4F77">
            <a:alpha val="80000"/>
          </a:srgbClr>
        </a:solidFill>
        <a:ln w="25400" cap="flat" cmpd="sng" algn="ctr">
          <a:solidFill>
            <a:srgbClr val="2C4F77"/>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200000"/>
            </a:lnSpc>
            <a:spcBef>
              <a:spcPct val="0"/>
            </a:spcBef>
            <a:spcAft>
              <a:spcPts val="600"/>
            </a:spcAft>
            <a:buNone/>
          </a:pPr>
          <a:r>
            <a:rPr lang="en-US" sz="2400" b="1" kern="1200" cap="none" spc="0">
              <a:ln w="10160">
                <a:solidFill>
                  <a:srgbClr val="2C4F77"/>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5</a:t>
          </a:r>
        </a:p>
      </dsp:txBody>
      <dsp:txXfrm rot="-5400000">
        <a:off x="1" y="2369364"/>
        <a:ext cx="462330" cy="198142"/>
      </dsp:txXfrm>
    </dsp:sp>
    <dsp:sp modelId="{2C93F0CC-7CD1-4819-B3C0-3E69B3F921E9}">
      <dsp:nvSpPr>
        <dsp:cNvPr id="0" name=""/>
        <dsp:cNvSpPr/>
      </dsp:nvSpPr>
      <dsp:spPr>
        <a:xfrm rot="5400000">
          <a:off x="2416811" y="183718"/>
          <a:ext cx="429306" cy="4338269"/>
        </a:xfrm>
        <a:prstGeom prst="round2SameRect">
          <a:avLst/>
        </a:prstGeom>
        <a:solidFill>
          <a:schemeClr val="lt1">
            <a:alpha val="90000"/>
            <a:hueOff val="0"/>
            <a:satOff val="0"/>
            <a:lumOff val="0"/>
            <a:alphaOff val="0"/>
          </a:schemeClr>
        </a:solidFill>
        <a:ln w="28575" cap="flat" cmpd="sng" algn="ctr">
          <a:solidFill>
            <a:srgbClr val="943634"/>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a:t>Take corrective action if needed</a:t>
          </a:r>
        </a:p>
      </dsp:txBody>
      <dsp:txXfrm rot="-5400000">
        <a:off x="462330" y="2159157"/>
        <a:ext cx="4317312" cy="38739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7576EDDE-B6F9-4106-B6B2-369F76182CDD}" type="datetimeFigureOut">
              <a:rPr lang="en-US"/>
              <a:pPr>
                <a:defRPr/>
              </a:pPr>
              <a:t>2/22/2025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3A00B0B5-4A13-4BEE-A37E-2E462F6DD7F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Efficiency is using your resources well.  Minimal waste and cost.</a:t>
            </a:r>
          </a:p>
          <a:p>
            <a:r>
              <a:rPr lang="en-US" dirty="0"/>
              <a:t>Effectiveness is achieving your goals.</a:t>
            </a:r>
          </a:p>
          <a:p>
            <a:r>
              <a:rPr lang="en-US" dirty="0"/>
              <a:t>A business may be good at both, one, or neither of these.</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4</a:t>
            </a:fld>
            <a:endParaRPr lang="en-US"/>
          </a:p>
        </p:txBody>
      </p:sp>
    </p:spTree>
    <p:extLst>
      <p:ext uri="{BB962C8B-B14F-4D97-AF65-F5344CB8AC3E}">
        <p14:creationId xmlns:p14="http://schemas.microsoft.com/office/powerpoint/2010/main" val="2521935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fld id="{513E063D-29B0-4E58-BD94-7F62E4C7CF8B}" type="slidenum">
              <a:rPr lang="en-US" altLang="en-US" sz="1200"/>
              <a:pPr eaLnBrk="1" hangingPunct="1"/>
              <a:t>22</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40358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fld id="{239E6FE3-BC7E-4B74-B3EB-4907D84D4F2A}" type="slidenum">
              <a:rPr lang="en-US" altLang="en-US" sz="1200"/>
              <a:pPr eaLnBrk="1" hangingPunct="1"/>
              <a:t>23</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97790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organizing refers to how we organize people and who reports to whom.  Think organization charts.</a:t>
            </a:r>
          </a:p>
          <a:p>
            <a:r>
              <a:rPr lang="en-US" dirty="0"/>
              <a:t>Controlling refers to control of resources, including money, number of people, computers, equipment, etc.</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5</a:t>
            </a:fld>
            <a:endParaRPr lang="en-US"/>
          </a:p>
        </p:txBody>
      </p:sp>
    </p:spTree>
    <p:extLst>
      <p:ext uri="{BB962C8B-B14F-4D97-AF65-F5344CB8AC3E}">
        <p14:creationId xmlns:p14="http://schemas.microsoft.com/office/powerpoint/2010/main" val="4170874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careful.  Opportunities refers to new businesses that a firm can move into based upon what it is currently doing.  Doing more marketing is not an opportunity.</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12</a:t>
            </a:fld>
            <a:endParaRPr lang="en-US"/>
          </a:p>
        </p:txBody>
      </p:sp>
    </p:spTree>
    <p:extLst>
      <p:ext uri="{BB962C8B-B14F-4D97-AF65-F5344CB8AC3E}">
        <p14:creationId xmlns:p14="http://schemas.microsoft.com/office/powerpoint/2010/main" val="4198374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00B0B5-4A13-4BEE-A37E-2E462F6DD7F1}" type="slidenum">
              <a:rPr lang="en-US" smtClean="0"/>
              <a:pPr>
                <a:defRPr/>
              </a:pPr>
              <a:t>14</a:t>
            </a:fld>
            <a:endParaRPr lang="en-US"/>
          </a:p>
        </p:txBody>
      </p:sp>
    </p:spTree>
    <p:extLst>
      <p:ext uri="{BB962C8B-B14F-4D97-AF65-F5344CB8AC3E}">
        <p14:creationId xmlns:p14="http://schemas.microsoft.com/office/powerpoint/2010/main" val="756225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00B0B5-4A13-4BEE-A37E-2E462F6DD7F1}" type="slidenum">
              <a:rPr lang="en-US" smtClean="0"/>
              <a:pPr>
                <a:defRPr/>
              </a:pPr>
              <a:t>15</a:t>
            </a:fld>
            <a:endParaRPr lang="en-US"/>
          </a:p>
        </p:txBody>
      </p:sp>
    </p:spTree>
    <p:extLst>
      <p:ext uri="{BB962C8B-B14F-4D97-AF65-F5344CB8AC3E}">
        <p14:creationId xmlns:p14="http://schemas.microsoft.com/office/powerpoint/2010/main" val="973657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Autocratic – sort of “my way or the highway”</a:t>
            </a:r>
          </a:p>
          <a:p>
            <a:r>
              <a:rPr lang="en-US" dirty="0"/>
              <a:t>Democratic – everyone votes</a:t>
            </a:r>
          </a:p>
          <a:p>
            <a:r>
              <a:rPr lang="en-US" dirty="0"/>
              <a:t>Free-rein – let the workers decide how to do things</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18</a:t>
            </a:fld>
            <a:endParaRPr lang="en-US"/>
          </a:p>
        </p:txBody>
      </p:sp>
    </p:spTree>
    <p:extLst>
      <p:ext uri="{BB962C8B-B14F-4D97-AF65-F5344CB8AC3E}">
        <p14:creationId xmlns:p14="http://schemas.microsoft.com/office/powerpoint/2010/main" val="111978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Benchmarking is comparing something in your business to other businesses or the industry.  You might benchmark your costs, benefits, salaries, etc.</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19</a:t>
            </a:fld>
            <a:endParaRPr lang="en-US"/>
          </a:p>
        </p:txBody>
      </p:sp>
    </p:spTree>
    <p:extLst>
      <p:ext uri="{BB962C8B-B14F-4D97-AF65-F5344CB8AC3E}">
        <p14:creationId xmlns:p14="http://schemas.microsoft.com/office/powerpoint/2010/main" val="540801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get your message across but make people angry.  That would show good communication skills but not interpersonal skills.</a:t>
            </a:r>
          </a:p>
          <a:p>
            <a:r>
              <a:rPr lang="en-US" dirty="0"/>
              <a:t>You could also be a very kind person but don’t state clearly what you want done.  That would be good interpersonal skills but poor communication skill.</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20</a:t>
            </a:fld>
            <a:endParaRPr lang="en-US"/>
          </a:p>
        </p:txBody>
      </p:sp>
    </p:spTree>
    <p:extLst>
      <p:ext uri="{BB962C8B-B14F-4D97-AF65-F5344CB8AC3E}">
        <p14:creationId xmlns:p14="http://schemas.microsoft.com/office/powerpoint/2010/main" val="3239850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00B0B5-4A13-4BEE-A37E-2E462F6DD7F1}" type="slidenum">
              <a:rPr lang="en-US" smtClean="0"/>
              <a:pPr>
                <a:defRPr/>
              </a:pPr>
              <a:t>21</a:t>
            </a:fld>
            <a:endParaRPr lang="en-US"/>
          </a:p>
        </p:txBody>
      </p:sp>
    </p:spTree>
    <p:extLst>
      <p:ext uri="{BB962C8B-B14F-4D97-AF65-F5344CB8AC3E}">
        <p14:creationId xmlns:p14="http://schemas.microsoft.com/office/powerpoint/2010/main" val="424447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8" name="Rectangle 10"/>
          <p:cNvSpPr txBox="1">
            <a:spLocks noChangeArrowheads="1"/>
          </p:cNvSpPr>
          <p:nvPr userDrawn="1"/>
        </p:nvSpPr>
        <p:spPr>
          <a:xfrm>
            <a:off x="6553200" y="6248400"/>
            <a:ext cx="2133600" cy="457200"/>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defRPr/>
            </a:pPr>
            <a:endParaRPr lang="en-US" altLang="en-US" sz="1200" dirty="0">
              <a:solidFill>
                <a:srgbClr val="898989"/>
              </a:solidFill>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9" name="Date Placeholder 3"/>
          <p:cNvSpPr>
            <a:spLocks noGrp="1"/>
          </p:cNvSpPr>
          <p:nvPr>
            <p:ph type="dt" sz="half" idx="10"/>
          </p:nvPr>
        </p:nvSpPr>
        <p:spPr/>
        <p:txBody>
          <a:bodyPr/>
          <a:lstStyle>
            <a:lvl1pPr>
              <a:defRPr/>
            </a:lvl1pPr>
          </a:lstStyle>
          <a:p>
            <a:pPr>
              <a:defRPr/>
            </a:pPr>
            <a:fld id="{778B7E16-C42A-4FE9-9D53-EB6BEE17D2F3}" type="datetimeFigureOut">
              <a:rPr lang="en-US"/>
              <a:pPr>
                <a:defRPr/>
              </a:pPr>
              <a:t>2/22/2025</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78740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9F775A-A453-4DF6-87FE-420D0B32A010}" type="datetimeFigureOut">
              <a:rPr lang="en-US"/>
              <a:pPr>
                <a:defRPr/>
              </a:pPr>
              <a:t>2/22/2025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B23E0C-B958-4DF7-A7D0-68D10FDC45BE}" type="slidenum">
              <a:rPr lang="en-US" altLang="en-US"/>
              <a:pPr>
                <a:defRPr/>
              </a:pPr>
              <a:t>‹#›</a:t>
            </a:fld>
            <a:endParaRPr lang="en-US" altLang="en-US"/>
          </a:p>
        </p:txBody>
      </p:sp>
    </p:spTree>
    <p:extLst>
      <p:ext uri="{BB962C8B-B14F-4D97-AF65-F5344CB8AC3E}">
        <p14:creationId xmlns:p14="http://schemas.microsoft.com/office/powerpoint/2010/main" val="100013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3668F8-AD50-4196-BA0F-3D94799808E1}" type="datetimeFigureOut">
              <a:rPr lang="en-US"/>
              <a:pPr>
                <a:defRPr/>
              </a:pPr>
              <a:t>2/22/2025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196FE1-19A6-4BF5-87CA-A5305A6D97A6}" type="slidenum">
              <a:rPr lang="en-US" altLang="en-US"/>
              <a:pPr>
                <a:defRPr/>
              </a:pPr>
              <a:t>‹#›</a:t>
            </a:fld>
            <a:endParaRPr lang="en-US" altLang="en-US"/>
          </a:p>
        </p:txBody>
      </p:sp>
    </p:spTree>
    <p:extLst>
      <p:ext uri="{BB962C8B-B14F-4D97-AF65-F5344CB8AC3E}">
        <p14:creationId xmlns:p14="http://schemas.microsoft.com/office/powerpoint/2010/main" val="219626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143000" y="1524000"/>
            <a:ext cx="7010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2"/>
          <p:cNvGrpSpPr>
            <a:grpSpLocks/>
          </p:cNvGrpSpPr>
          <p:nvPr userDrawn="1"/>
        </p:nvGrpSpPr>
        <p:grpSpPr bwMode="auto">
          <a:xfrm>
            <a:off x="-3222625" y="304800"/>
            <a:ext cx="4365625" cy="4724400"/>
            <a:chOff x="-2030" y="192"/>
            <a:chExt cx="2750" cy="2976"/>
          </a:xfrm>
        </p:grpSpPr>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600200" y="1600200"/>
            <a:ext cx="7086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E798DB35-0154-42DB-ADAA-EE7C1CE7F4C9}" type="datetimeFigureOut">
              <a:rPr lang="en-US"/>
              <a:pPr>
                <a:defRPr/>
              </a:pPr>
              <a:t>2/22/2025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CA4DE317-4465-49E9-9CAC-FEEEA90B34B3}" type="slidenum">
              <a:rPr lang="en-US" altLang="en-US"/>
              <a:pPr>
                <a:defRPr/>
              </a:pPr>
              <a:t>‹#›</a:t>
            </a:fld>
            <a:endParaRPr lang="en-US" altLang="en-US"/>
          </a:p>
        </p:txBody>
      </p:sp>
    </p:spTree>
    <p:extLst>
      <p:ext uri="{BB962C8B-B14F-4D97-AF65-F5344CB8AC3E}">
        <p14:creationId xmlns:p14="http://schemas.microsoft.com/office/powerpoint/2010/main" val="288447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E3A55C2-FBBE-4D89-9CC7-143C5E92CCB9}" type="datetimeFigureOut">
              <a:rPr lang="en-US"/>
              <a:pPr>
                <a:defRPr/>
              </a:pPr>
              <a:t>2/22/2025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A8C160-457C-4895-8429-C9F8E8199C7C}" type="slidenum">
              <a:rPr lang="en-US" altLang="en-US"/>
              <a:pPr>
                <a:defRPr/>
              </a:pPr>
              <a:t>‹#›</a:t>
            </a:fld>
            <a:endParaRPr lang="en-US" altLang="en-US"/>
          </a:p>
        </p:txBody>
      </p:sp>
    </p:spTree>
    <p:extLst>
      <p:ext uri="{BB962C8B-B14F-4D97-AF65-F5344CB8AC3E}">
        <p14:creationId xmlns:p14="http://schemas.microsoft.com/office/powerpoint/2010/main" val="191224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3D28F96-339D-431A-A0B4-582B0910A5FB}" type="datetimeFigureOut">
              <a:rPr lang="en-US"/>
              <a:pPr>
                <a:defRPr/>
              </a:pPr>
              <a:t>2/22/2025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C3CFD9-4557-4F66-96E8-98C82207B5D9}" type="slidenum">
              <a:rPr lang="en-US" altLang="en-US"/>
              <a:pPr>
                <a:defRPr/>
              </a:pPr>
              <a:t>‹#›</a:t>
            </a:fld>
            <a:endParaRPr lang="en-US" altLang="en-US"/>
          </a:p>
        </p:txBody>
      </p:sp>
    </p:spTree>
    <p:extLst>
      <p:ext uri="{BB962C8B-B14F-4D97-AF65-F5344CB8AC3E}">
        <p14:creationId xmlns:p14="http://schemas.microsoft.com/office/powerpoint/2010/main" val="2542470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3642F9E-DA95-483A-A196-5F581DEBCEB5}" type="datetimeFigureOut">
              <a:rPr lang="en-US"/>
              <a:pPr>
                <a:defRPr/>
              </a:pPr>
              <a:t>2/22/2025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692AC7-977A-4E79-BEDB-01CC3E1D0C53}" type="slidenum">
              <a:rPr lang="en-US" altLang="en-US"/>
              <a:pPr>
                <a:defRPr/>
              </a:pPr>
              <a:t>‹#›</a:t>
            </a:fld>
            <a:endParaRPr lang="en-US" altLang="en-US"/>
          </a:p>
        </p:txBody>
      </p:sp>
    </p:spTree>
    <p:extLst>
      <p:ext uri="{BB962C8B-B14F-4D97-AF65-F5344CB8AC3E}">
        <p14:creationId xmlns:p14="http://schemas.microsoft.com/office/powerpoint/2010/main" val="295592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4833D8-31D4-4DFB-8D24-9EFCDB23F019}" type="datetimeFigureOut">
              <a:rPr lang="en-US"/>
              <a:pPr>
                <a:defRPr/>
              </a:pPr>
              <a:t>2/22/2025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54D8E2B-12B7-4688-875B-BDA264BB5501}" type="slidenum">
              <a:rPr lang="en-US" altLang="en-US"/>
              <a:pPr>
                <a:defRPr/>
              </a:pPr>
              <a:t>‹#›</a:t>
            </a:fld>
            <a:endParaRPr lang="en-US" altLang="en-US"/>
          </a:p>
        </p:txBody>
      </p:sp>
    </p:spTree>
    <p:extLst>
      <p:ext uri="{BB962C8B-B14F-4D97-AF65-F5344CB8AC3E}">
        <p14:creationId xmlns:p14="http://schemas.microsoft.com/office/powerpoint/2010/main" val="251272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669ED4-06E6-4E65-A6F9-1F5F6A9E7B65}" type="datetimeFigureOut">
              <a:rPr lang="en-US"/>
              <a:pPr>
                <a:defRPr/>
              </a:pPr>
              <a:t>2/22/2025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BD1FAA-DAED-4432-8C1B-9402F97EC852}" type="slidenum">
              <a:rPr lang="en-US" altLang="en-US"/>
              <a:pPr>
                <a:defRPr/>
              </a:pPr>
              <a:t>‹#›</a:t>
            </a:fld>
            <a:endParaRPr lang="en-US" altLang="en-US"/>
          </a:p>
        </p:txBody>
      </p:sp>
    </p:spTree>
    <p:extLst>
      <p:ext uri="{BB962C8B-B14F-4D97-AF65-F5344CB8AC3E}">
        <p14:creationId xmlns:p14="http://schemas.microsoft.com/office/powerpoint/2010/main" val="19200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9D5539-6D42-4CA3-B013-26A208155C94}" type="datetimeFigureOut">
              <a:rPr lang="en-US"/>
              <a:pPr>
                <a:defRPr/>
              </a:pPr>
              <a:t>2/22/2025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D99F57-C09A-48D7-A5AE-D200454A958C}" type="slidenum">
              <a:rPr lang="en-US" altLang="en-US"/>
              <a:pPr>
                <a:defRPr/>
              </a:pPr>
              <a:t>‹#›</a:t>
            </a:fld>
            <a:endParaRPr lang="en-US" altLang="en-US"/>
          </a:p>
        </p:txBody>
      </p:sp>
    </p:spTree>
    <p:extLst>
      <p:ext uri="{BB962C8B-B14F-4D97-AF65-F5344CB8AC3E}">
        <p14:creationId xmlns:p14="http://schemas.microsoft.com/office/powerpoint/2010/main" val="167730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EE57B55-C174-4B4B-A8C9-313515F1E445}" type="datetimeFigureOut">
              <a:rPr lang="en-US"/>
              <a:pPr>
                <a:defRPr/>
              </a:pPr>
              <a:t>2/22/2025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697D29-2C75-4421-ACE4-DFD6B0B46023}" type="slidenum">
              <a:rPr lang="en-US" altLang="en-US"/>
              <a:pPr>
                <a:defRPr/>
              </a:pPr>
              <a:t>‹#›</a:t>
            </a:fld>
            <a:endParaRPr lang="en-US" altLang="en-US"/>
          </a:p>
        </p:txBody>
      </p:sp>
    </p:spTree>
    <p:extLst>
      <p:ext uri="{BB962C8B-B14F-4D97-AF65-F5344CB8AC3E}">
        <p14:creationId xmlns:p14="http://schemas.microsoft.com/office/powerpoint/2010/main" val="287944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76CE110-9196-496B-A7FE-E4B7B56840DF}" type="datetimeFigureOut">
              <a:rPr lang="en-US"/>
              <a:pPr>
                <a:defRPr/>
              </a:pPr>
              <a:t>2/22/2025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CA1FB99-579B-41F3-A6E0-9B5E2227AA9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hyperlink" Target="https://vtechworks.lib.vt.edu/handle/10919/84848"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4.0/"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3.0/" TargetMode="External"/><Relationship Id="rId1" Type="http://schemas.openxmlformats.org/officeDocument/2006/relationships/slideLayout" Target="../slideLayouts/slideLayout2.xml"/><Relationship Id="rId4" Type="http://schemas.openxmlformats.org/officeDocument/2006/relationships/hyperlink" Target="http://hdl.handle.net/10919/7096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3.0/" TargetMode="External"/><Relationship Id="rId1" Type="http://schemas.openxmlformats.org/officeDocument/2006/relationships/slideLayout" Target="../slideLayouts/slideLayout2.xml"/><Relationship Id="rId4" Type="http://schemas.openxmlformats.org/officeDocument/2006/relationships/hyperlink" Target="http://hdl.handle.net/10919/7096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commons.wikimedia.org/wiki/Category:Figures_from_Fundamentals_of_Business_by_Skripa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commons.wikimedia.org/wiki/Category:Figures_from_Fundamentals_of_Business_by_Skripa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hyperlink" Target="http://hdl.handle.net/10919/70961"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commons.wikimedia.org/wiki/Category:Figures_from_Fundamentals_of_Business_by_Skripa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3.0/" TargetMode="External"/><Relationship Id="rId1" Type="http://schemas.openxmlformats.org/officeDocument/2006/relationships/slideLayout" Target="../slideLayouts/slideLayout2.xml"/><Relationship Id="rId4" Type="http://schemas.openxmlformats.org/officeDocument/2006/relationships/hyperlink" Target="http://hdl.handle.net/10919/7096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idx="4294967295"/>
          </p:nvPr>
        </p:nvSpPr>
        <p:spPr>
          <a:xfrm>
            <a:off x="1066800" y="1143000"/>
            <a:ext cx="7772400" cy="1470025"/>
          </a:xfrm>
        </p:spPr>
        <p:txBody>
          <a:bodyPr/>
          <a:lstStyle/>
          <a:p>
            <a:pPr eaLnBrk="1" hangingPunct="1"/>
            <a:r>
              <a:rPr lang="en-US" altLang="en-US" b="1"/>
              <a:t>Management and Leadership</a:t>
            </a:r>
          </a:p>
        </p:txBody>
      </p:sp>
      <p:sp>
        <p:nvSpPr>
          <p:cNvPr id="6" name="Rectangle 4"/>
          <p:cNvSpPr>
            <a:spLocks noChangeArrowheads="1"/>
          </p:cNvSpPr>
          <p:nvPr/>
        </p:nvSpPr>
        <p:spPr bwMode="auto">
          <a:xfrm>
            <a:off x="3817937" y="6567488"/>
            <a:ext cx="517366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100" dirty="0">
                <a:latin typeface="Arial" panose="020B0604020202020204" pitchFamily="34" charset="0"/>
              </a:rPr>
              <a:t>Download this book for free at: </a:t>
            </a:r>
            <a:r>
              <a:rPr lang="en-US" altLang="en-US" sz="1100" dirty="0">
                <a:latin typeface="Arial" panose="020B0604020202020204" pitchFamily="34" charset="0"/>
                <a:hlinkClick r:id="rId2"/>
              </a:rPr>
              <a:t>https://vtechworks.lib.vt.edu/handle/10919/84848</a:t>
            </a:r>
            <a:r>
              <a:rPr lang="en-US" altLang="en-US" sz="1100" dirty="0">
                <a:latin typeface="Arial" panose="020B0604020202020204" pitchFamily="34" charset="0"/>
              </a:rPr>
              <a:t> </a:t>
            </a:r>
            <a:endParaRPr lang="en-US" altLang="en-US" sz="1100" dirty="0"/>
          </a:p>
        </p:txBody>
      </p:sp>
      <p:sp>
        <p:nvSpPr>
          <p:cNvPr id="10" name="TextBox 1"/>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a:latin typeface="Arial" panose="020B0604020202020204" pitchFamily="34" charset="0"/>
              </a:rPr>
              <a:t>Adapted from </a:t>
            </a:r>
            <a:r>
              <a:rPr lang="en-US" altLang="en-US" sz="1200" i="1">
                <a:latin typeface="Arial" panose="020B0604020202020204" pitchFamily="34" charset="0"/>
              </a:rPr>
              <a:t>Fundamentals of Business </a:t>
            </a:r>
            <a:endParaRPr lang="en-US" altLang="en-US" sz="1200">
              <a:latin typeface="Arial" panose="020B0604020202020204" pitchFamily="34" charset="0"/>
            </a:endParaRPr>
          </a:p>
        </p:txBody>
      </p:sp>
      <p:pic>
        <p:nvPicPr>
          <p:cNvPr id="11" name="Picture 1569" descr="BY-NC-SA" title="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6621916"/>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52400" y="6206320"/>
            <a:ext cx="7631705" cy="369332"/>
          </a:xfrm>
          <a:prstGeom prst="rect">
            <a:avLst/>
          </a:prstGeom>
          <a:noFill/>
        </p:spPr>
        <p:txBody>
          <a:bodyPr wrap="none" rtlCol="0">
            <a:spAutoFit/>
          </a:bodyPr>
          <a:lstStyle/>
          <a:p>
            <a:r>
              <a:rPr lang="en-US" sz="1600" dirty="0"/>
              <a:t>©William Klinger. This work is licensed under a </a:t>
            </a:r>
            <a:r>
              <a:rPr lang="en-US" sz="1600" dirty="0">
                <a:hlinkClick r:id="rId5"/>
              </a:rPr>
              <a:t>Creative Commons Attribution 4.0 license</a:t>
            </a:r>
            <a:r>
              <a:rPr lang="en-US" dirty="0"/>
              <a:t> </a:t>
            </a:r>
          </a:p>
        </p:txBody>
      </p:sp>
      <p:pic>
        <p:nvPicPr>
          <p:cNvPr id="13" name="Picture 2" descr="https://mirrors.creativecommons.org/presskit/buttons/88x31/png/by.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84105" y="6276998"/>
            <a:ext cx="716164" cy="2505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Evaluate These Mission Statements</a:t>
            </a:r>
          </a:p>
        </p:txBody>
      </p:sp>
      <p:sp>
        <p:nvSpPr>
          <p:cNvPr id="3" name="Content Placeholder 2"/>
          <p:cNvSpPr>
            <a:spLocks noGrp="1"/>
          </p:cNvSpPr>
          <p:nvPr>
            <p:ph idx="1"/>
          </p:nvPr>
        </p:nvSpPr>
        <p:spPr/>
        <p:txBody>
          <a:bodyPr/>
          <a:lstStyle/>
          <a:p>
            <a:r>
              <a:rPr lang="en-US" dirty="0"/>
              <a:t>Harley Davidson - “We fulfill dreams inspired by the many roads of the world by providing extraordinary motorcycles and customer experiences. We fuel the passion for freedom in our customers to express their own individuality.”</a:t>
            </a:r>
          </a:p>
          <a:p>
            <a:r>
              <a:rPr lang="en-US" dirty="0"/>
              <a:t>GM - to design, build and sell the world's best vehicles. </a:t>
            </a:r>
          </a:p>
        </p:txBody>
      </p:sp>
    </p:spTree>
    <p:extLst>
      <p:ext uri="{BB962C8B-B14F-4D97-AF65-F5344CB8AC3E}">
        <p14:creationId xmlns:p14="http://schemas.microsoft.com/office/powerpoint/2010/main" val="3315051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Values</a:t>
            </a:r>
          </a:p>
        </p:txBody>
      </p:sp>
      <p:sp>
        <p:nvSpPr>
          <p:cNvPr id="3" name="Content Placeholder 2"/>
          <p:cNvSpPr>
            <a:spLocks noGrp="1"/>
          </p:cNvSpPr>
          <p:nvPr>
            <p:ph idx="1"/>
          </p:nvPr>
        </p:nvSpPr>
        <p:spPr/>
        <p:txBody>
          <a:bodyPr/>
          <a:lstStyle/>
          <a:p>
            <a:r>
              <a:rPr lang="en-US" dirty="0"/>
              <a:t>Values</a:t>
            </a:r>
          </a:p>
          <a:p>
            <a:r>
              <a:rPr lang="en-US" dirty="0"/>
              <a:t>Principles</a:t>
            </a:r>
          </a:p>
          <a:p>
            <a:r>
              <a:rPr lang="en-US" dirty="0"/>
              <a:t>Evaluate these examples:</a:t>
            </a:r>
          </a:p>
          <a:p>
            <a:pPr lvl="1"/>
            <a:r>
              <a:rPr lang="en-US" dirty="0"/>
              <a:t>Volvo: safety, quality, environmental care</a:t>
            </a:r>
          </a:p>
          <a:p>
            <a:pPr lvl="1"/>
            <a:r>
              <a:rPr lang="en-US" dirty="0"/>
              <a:t>Coca-Cola: leadership, collaboration, integrity, accountability, passion, diversity, quality</a:t>
            </a:r>
          </a:p>
        </p:txBody>
      </p:sp>
      <p:pic>
        <p:nvPicPr>
          <p:cNvPr id="5" name="Picture 1569">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6634163"/>
            <a:ext cx="8096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1143000" y="6572250"/>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a:latin typeface="Arial" panose="020B0604020202020204" pitchFamily="34" charset="0"/>
              </a:rPr>
              <a:t>Download this book for free at: </a:t>
            </a:r>
            <a:r>
              <a:rPr lang="en-US" altLang="en-US" sz="1200" dirty="0">
                <a:latin typeface="Arial" panose="020B0604020202020204" pitchFamily="34" charset="0"/>
                <a:hlinkClick r:id="rId4"/>
              </a:rPr>
              <a:t>ttp://hdl.handle.net/10919/70961</a:t>
            </a:r>
            <a:endParaRPr lang="en-US" altLang="en-US" sz="1200" dirty="0"/>
          </a:p>
        </p:txBody>
      </p:sp>
    </p:spTree>
    <p:extLst>
      <p:ext uri="{BB962C8B-B14F-4D97-AF65-F5344CB8AC3E}">
        <p14:creationId xmlns:p14="http://schemas.microsoft.com/office/powerpoint/2010/main" val="119577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ows internal strengths and weaknesses as well as external opportunities and threats." title="SWOT Analys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422910"/>
            <a:ext cx="5867400" cy="6606692"/>
          </a:xfrm>
          <a:prstGeom prst="rect">
            <a:avLst/>
          </a:prstGeom>
        </p:spPr>
      </p:pic>
    </p:spTree>
    <p:extLst>
      <p:ext uri="{BB962C8B-B14F-4D97-AF65-F5344CB8AC3E}">
        <p14:creationId xmlns:p14="http://schemas.microsoft.com/office/powerpoint/2010/main" val="158526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and Objectives</a:t>
            </a:r>
          </a:p>
        </p:txBody>
      </p:sp>
      <p:sp>
        <p:nvSpPr>
          <p:cNvPr id="3" name="Content Placeholder 2"/>
          <p:cNvSpPr>
            <a:spLocks noGrp="1"/>
          </p:cNvSpPr>
          <p:nvPr>
            <p:ph idx="1"/>
          </p:nvPr>
        </p:nvSpPr>
        <p:spPr/>
        <p:txBody>
          <a:bodyPr/>
          <a:lstStyle/>
          <a:p>
            <a:r>
              <a:rPr lang="en-US" dirty="0"/>
              <a:t>Goals – major accomplishments</a:t>
            </a:r>
          </a:p>
          <a:p>
            <a:r>
              <a:rPr lang="en-US" dirty="0"/>
              <a:t>Objectives – performance targets</a:t>
            </a:r>
          </a:p>
          <a:p>
            <a:r>
              <a:rPr lang="en-US" dirty="0"/>
              <a:t>Should be:</a:t>
            </a:r>
          </a:p>
          <a:p>
            <a:pPr lvl="1"/>
            <a:r>
              <a:rPr lang="en-US" dirty="0"/>
              <a:t>Clear</a:t>
            </a:r>
          </a:p>
          <a:p>
            <a:pPr lvl="1"/>
            <a:r>
              <a:rPr lang="en-US" dirty="0"/>
              <a:t>Specific</a:t>
            </a:r>
          </a:p>
          <a:p>
            <a:pPr lvl="1"/>
            <a:r>
              <a:rPr lang="en-US" dirty="0"/>
              <a:t>Concise</a:t>
            </a:r>
          </a:p>
          <a:p>
            <a:pPr lvl="1"/>
            <a:r>
              <a:rPr lang="en-US" dirty="0"/>
              <a:t>SMART</a:t>
            </a:r>
          </a:p>
          <a:p>
            <a:pPr marL="457200" lvl="1" indent="0">
              <a:buNone/>
            </a:pPr>
            <a:endParaRPr lang="en-US" dirty="0"/>
          </a:p>
        </p:txBody>
      </p:sp>
    </p:spTree>
    <p:extLst>
      <p:ext uri="{BB962C8B-B14F-4D97-AF65-F5344CB8AC3E}">
        <p14:creationId xmlns:p14="http://schemas.microsoft.com/office/powerpoint/2010/main" val="3891962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75000"/>
                  </a:schemeClr>
                </a:solidFill>
              </a:rPr>
              <a:t>SMART</a:t>
            </a:r>
            <a:r>
              <a:rPr lang="en-US" dirty="0"/>
              <a:t> Goals and Objectives</a:t>
            </a:r>
          </a:p>
        </p:txBody>
      </p:sp>
      <p:sp>
        <p:nvSpPr>
          <p:cNvPr id="3" name="Content Placeholder 2"/>
          <p:cNvSpPr>
            <a:spLocks noGrp="1"/>
          </p:cNvSpPr>
          <p:nvPr>
            <p:ph idx="1"/>
          </p:nvPr>
        </p:nvSpPr>
        <p:spPr/>
        <p:txBody>
          <a:bodyPr/>
          <a:lstStyle/>
          <a:p>
            <a:r>
              <a:rPr lang="en-US" dirty="0">
                <a:solidFill>
                  <a:schemeClr val="accent5">
                    <a:lumMod val="75000"/>
                  </a:schemeClr>
                </a:solidFill>
              </a:rPr>
              <a:t>Specific</a:t>
            </a:r>
          </a:p>
          <a:p>
            <a:r>
              <a:rPr lang="en-US" dirty="0">
                <a:solidFill>
                  <a:schemeClr val="accent5">
                    <a:lumMod val="75000"/>
                  </a:schemeClr>
                </a:solidFill>
              </a:rPr>
              <a:t>Measureable</a:t>
            </a:r>
          </a:p>
          <a:p>
            <a:r>
              <a:rPr lang="en-US" dirty="0">
                <a:solidFill>
                  <a:schemeClr val="accent5">
                    <a:lumMod val="75000"/>
                  </a:schemeClr>
                </a:solidFill>
              </a:rPr>
              <a:t>Achievable</a:t>
            </a:r>
          </a:p>
          <a:p>
            <a:r>
              <a:rPr lang="en-US" dirty="0">
                <a:solidFill>
                  <a:schemeClr val="accent5">
                    <a:lumMod val="75000"/>
                  </a:schemeClr>
                </a:solidFill>
              </a:rPr>
              <a:t>Relevant</a:t>
            </a:r>
          </a:p>
          <a:p>
            <a:r>
              <a:rPr lang="en-US" dirty="0">
                <a:solidFill>
                  <a:schemeClr val="accent5">
                    <a:lumMod val="75000"/>
                  </a:schemeClr>
                </a:solidFill>
              </a:rPr>
              <a:t>Time-bound</a:t>
            </a:r>
          </a:p>
        </p:txBody>
      </p:sp>
      <p:pic>
        <p:nvPicPr>
          <p:cNvPr id="1026"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1864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Goals</a:t>
            </a:r>
          </a:p>
        </p:txBody>
      </p:sp>
      <p:sp>
        <p:nvSpPr>
          <p:cNvPr id="3" name="Content Placeholder 2"/>
          <p:cNvSpPr>
            <a:spLocks noGrp="1"/>
          </p:cNvSpPr>
          <p:nvPr>
            <p:ph idx="1"/>
          </p:nvPr>
        </p:nvSpPr>
        <p:spPr/>
        <p:txBody>
          <a:bodyPr/>
          <a:lstStyle/>
          <a:p>
            <a:pPr marL="0" indent="0">
              <a:buNone/>
            </a:pPr>
            <a:r>
              <a:rPr lang="en-US" dirty="0"/>
              <a:t>Are these SMART goals?</a:t>
            </a:r>
          </a:p>
          <a:p>
            <a:r>
              <a:rPr lang="en-US" dirty="0"/>
              <a:t>Open a new restaurant in 2 weeks.</a:t>
            </a:r>
          </a:p>
          <a:p>
            <a:r>
              <a:rPr lang="en-US" dirty="0"/>
              <a:t>Increase the quality of the food.</a:t>
            </a:r>
          </a:p>
          <a:p>
            <a:r>
              <a:rPr lang="en-US" dirty="0"/>
              <a:t>Hire four new salespeople.</a:t>
            </a:r>
          </a:p>
          <a:p>
            <a:r>
              <a:rPr lang="en-US" dirty="0"/>
              <a:t>Increase sales by 5% over the next 12 months.</a:t>
            </a:r>
          </a:p>
          <a:p>
            <a:r>
              <a:rPr lang="en-US" dirty="0"/>
              <a:t>Build a new retail shop within a year.</a:t>
            </a:r>
          </a:p>
          <a:p>
            <a:endParaRPr lang="en-US" dirty="0"/>
          </a:p>
        </p:txBody>
      </p:sp>
      <p:pic>
        <p:nvPicPr>
          <p:cNvPr id="5"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957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a:t>
            </a:r>
          </a:p>
        </p:txBody>
      </p:sp>
      <p:sp>
        <p:nvSpPr>
          <p:cNvPr id="3" name="Content Placeholder 2"/>
          <p:cNvSpPr>
            <a:spLocks noGrp="1"/>
          </p:cNvSpPr>
          <p:nvPr>
            <p:ph idx="1"/>
          </p:nvPr>
        </p:nvSpPr>
        <p:spPr/>
        <p:txBody>
          <a:bodyPr/>
          <a:lstStyle/>
          <a:p>
            <a:r>
              <a:rPr lang="en-US" sz="2400" dirty="0">
                <a:solidFill>
                  <a:schemeClr val="accent5">
                    <a:lumMod val="75000"/>
                  </a:schemeClr>
                </a:solidFill>
              </a:rPr>
              <a:t>Strategic planning</a:t>
            </a:r>
          </a:p>
          <a:p>
            <a:pPr lvl="1"/>
            <a:r>
              <a:rPr lang="en-US" sz="2000" dirty="0"/>
              <a:t>Direction of the business</a:t>
            </a:r>
          </a:p>
          <a:p>
            <a:pPr lvl="1"/>
            <a:r>
              <a:rPr lang="en-US" sz="2000" dirty="0"/>
              <a:t>2+ year timeframe</a:t>
            </a:r>
          </a:p>
          <a:p>
            <a:pPr lvl="1"/>
            <a:r>
              <a:rPr lang="en-US" sz="2000" dirty="0"/>
              <a:t>Done by executives</a:t>
            </a:r>
          </a:p>
          <a:p>
            <a:r>
              <a:rPr lang="en-US" sz="2400" dirty="0">
                <a:solidFill>
                  <a:schemeClr val="accent5">
                    <a:lumMod val="75000"/>
                  </a:schemeClr>
                </a:solidFill>
              </a:rPr>
              <a:t>Tactical planning</a:t>
            </a:r>
          </a:p>
          <a:p>
            <a:pPr lvl="1"/>
            <a:r>
              <a:rPr lang="en-US" sz="2000" dirty="0"/>
              <a:t>Allocation of resources (e.g. capital, people)</a:t>
            </a:r>
          </a:p>
          <a:p>
            <a:pPr lvl="1"/>
            <a:r>
              <a:rPr lang="en-US" sz="2000" dirty="0"/>
              <a:t>Month to year timeframe</a:t>
            </a:r>
          </a:p>
          <a:p>
            <a:pPr lvl="1"/>
            <a:r>
              <a:rPr lang="en-US" sz="2000" dirty="0"/>
              <a:t>Done by middle management</a:t>
            </a:r>
          </a:p>
          <a:p>
            <a:r>
              <a:rPr lang="en-US" sz="2400" dirty="0">
                <a:solidFill>
                  <a:schemeClr val="accent5">
                    <a:lumMod val="75000"/>
                  </a:schemeClr>
                </a:solidFill>
              </a:rPr>
              <a:t>Operational planning</a:t>
            </a:r>
          </a:p>
          <a:p>
            <a:pPr lvl="1"/>
            <a:r>
              <a:rPr lang="en-US" sz="2000" dirty="0"/>
              <a:t>Running the day-to-day business</a:t>
            </a:r>
          </a:p>
          <a:p>
            <a:pPr lvl="1"/>
            <a:r>
              <a:rPr lang="en-US" sz="2000" dirty="0"/>
              <a:t>Week to month timeframe</a:t>
            </a:r>
          </a:p>
          <a:p>
            <a:pPr lvl="1"/>
            <a:r>
              <a:rPr lang="en-US" sz="2000" dirty="0"/>
              <a:t>Done by 1</a:t>
            </a:r>
            <a:r>
              <a:rPr lang="en-US" sz="2000" baseline="30000" dirty="0"/>
              <a:t>st</a:t>
            </a:r>
            <a:r>
              <a:rPr lang="en-US" sz="2000" dirty="0"/>
              <a:t> level management</a:t>
            </a:r>
          </a:p>
        </p:txBody>
      </p:sp>
    </p:spTree>
    <p:extLst>
      <p:ext uri="{BB962C8B-B14F-4D97-AF65-F5344CB8AC3E}">
        <p14:creationId xmlns:p14="http://schemas.microsoft.com/office/powerpoint/2010/main" val="1428272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Planning</a:t>
            </a:r>
          </a:p>
        </p:txBody>
      </p:sp>
      <p:sp>
        <p:nvSpPr>
          <p:cNvPr id="3" name="Content Placeholder 2"/>
          <p:cNvSpPr>
            <a:spLocks noGrp="1"/>
          </p:cNvSpPr>
          <p:nvPr>
            <p:ph idx="1"/>
          </p:nvPr>
        </p:nvSpPr>
        <p:spPr/>
        <p:txBody>
          <a:bodyPr/>
          <a:lstStyle/>
          <a:p>
            <a:r>
              <a:rPr lang="en-US" dirty="0">
                <a:solidFill>
                  <a:schemeClr val="accent5">
                    <a:lumMod val="75000"/>
                  </a:schemeClr>
                </a:solidFill>
              </a:rPr>
              <a:t>Contingency planning</a:t>
            </a:r>
          </a:p>
          <a:p>
            <a:pPr lvl="1"/>
            <a:r>
              <a:rPr lang="en-US" dirty="0"/>
              <a:t>If X happens, do Y</a:t>
            </a:r>
          </a:p>
          <a:p>
            <a:pPr lvl="1"/>
            <a:r>
              <a:rPr lang="en-US" dirty="0"/>
              <a:t>E.g. power failure, snowstorm</a:t>
            </a:r>
          </a:p>
          <a:p>
            <a:r>
              <a:rPr lang="en-US" dirty="0">
                <a:solidFill>
                  <a:schemeClr val="accent5">
                    <a:lumMod val="75000"/>
                  </a:schemeClr>
                </a:solidFill>
              </a:rPr>
              <a:t>Crisis management</a:t>
            </a:r>
          </a:p>
          <a:p>
            <a:pPr lvl="1"/>
            <a:r>
              <a:rPr lang="en-US" dirty="0"/>
              <a:t>Unforeseen crises</a:t>
            </a:r>
          </a:p>
          <a:p>
            <a:pPr lvl="1"/>
            <a:r>
              <a:rPr lang="en-US" dirty="0"/>
              <a:t>E.g. BP oil spill, Chipotle E.coli</a:t>
            </a:r>
          </a:p>
        </p:txBody>
      </p:sp>
      <p:pic>
        <p:nvPicPr>
          <p:cNvPr id="4" name="Picture 1569">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6634163"/>
            <a:ext cx="8096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1143000" y="6572250"/>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a:latin typeface="Arial" panose="020B0604020202020204" pitchFamily="34" charset="0"/>
              </a:rPr>
              <a:t>Download this book for free at: </a:t>
            </a:r>
            <a:r>
              <a:rPr lang="en-US" altLang="en-US" sz="1200" dirty="0">
                <a:latin typeface="Arial" panose="020B0604020202020204" pitchFamily="34" charset="0"/>
                <a:hlinkClick r:id="rId4"/>
              </a:rPr>
              <a:t>ttp://hdl.handle.net/10919/70961</a:t>
            </a:r>
            <a:endParaRPr lang="en-US" altLang="en-US" sz="1200" dirty="0"/>
          </a:p>
        </p:txBody>
      </p:sp>
    </p:spTree>
    <p:extLst>
      <p:ext uri="{BB962C8B-B14F-4D97-AF65-F5344CB8AC3E}">
        <p14:creationId xmlns:p14="http://schemas.microsoft.com/office/powerpoint/2010/main" val="217738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Leading</a:t>
            </a:r>
          </a:p>
        </p:txBody>
      </p:sp>
      <p:sp>
        <p:nvSpPr>
          <p:cNvPr id="3" name="Content Placeholder 2"/>
          <p:cNvSpPr>
            <a:spLocks noGrp="1"/>
          </p:cNvSpPr>
          <p:nvPr>
            <p:ph idx="1"/>
          </p:nvPr>
        </p:nvSpPr>
        <p:spPr/>
        <p:txBody>
          <a:bodyPr/>
          <a:lstStyle/>
          <a:p>
            <a:r>
              <a:rPr lang="en-US" dirty="0"/>
              <a:t>Providing direction and motivation</a:t>
            </a:r>
          </a:p>
          <a:p>
            <a:r>
              <a:rPr lang="en-US" dirty="0"/>
              <a:t>Styles</a:t>
            </a:r>
          </a:p>
          <a:p>
            <a:pPr lvl="1"/>
            <a:r>
              <a:rPr lang="en-US" dirty="0">
                <a:solidFill>
                  <a:schemeClr val="accent5">
                    <a:lumMod val="75000"/>
                  </a:schemeClr>
                </a:solidFill>
              </a:rPr>
              <a:t>Autocratic</a:t>
            </a:r>
          </a:p>
          <a:p>
            <a:pPr lvl="1"/>
            <a:r>
              <a:rPr lang="en-US" dirty="0">
                <a:solidFill>
                  <a:schemeClr val="accent5">
                    <a:lumMod val="75000"/>
                  </a:schemeClr>
                </a:solidFill>
              </a:rPr>
              <a:t>Democratic</a:t>
            </a:r>
          </a:p>
          <a:p>
            <a:pPr lvl="1"/>
            <a:r>
              <a:rPr lang="en-US" dirty="0">
                <a:solidFill>
                  <a:schemeClr val="accent5">
                    <a:lumMod val="75000"/>
                  </a:schemeClr>
                </a:solidFill>
              </a:rPr>
              <a:t>Free-rein</a:t>
            </a:r>
          </a:p>
          <a:p>
            <a:pPr lvl="1"/>
            <a:r>
              <a:rPr lang="en-US" dirty="0">
                <a:solidFill>
                  <a:schemeClr val="accent5">
                    <a:lumMod val="75000"/>
                  </a:schemeClr>
                </a:solidFill>
              </a:rPr>
              <a:t>Transactional</a:t>
            </a:r>
          </a:p>
          <a:p>
            <a:pPr lvl="2"/>
            <a:r>
              <a:rPr lang="en-US" dirty="0"/>
              <a:t>Power based on rank</a:t>
            </a:r>
          </a:p>
          <a:p>
            <a:pPr lvl="1"/>
            <a:r>
              <a:rPr lang="en-US" dirty="0">
                <a:solidFill>
                  <a:schemeClr val="accent5">
                    <a:lumMod val="75000"/>
                  </a:schemeClr>
                </a:solidFill>
              </a:rPr>
              <a:t>Transformational</a:t>
            </a:r>
          </a:p>
          <a:p>
            <a:pPr lvl="2"/>
            <a:r>
              <a:rPr lang="en-US" dirty="0"/>
              <a:t>Power based on character</a:t>
            </a:r>
          </a:p>
        </p:txBody>
      </p:sp>
    </p:spTree>
    <p:extLst>
      <p:ext uri="{BB962C8B-B14F-4D97-AF65-F5344CB8AC3E}">
        <p14:creationId xmlns:p14="http://schemas.microsoft.com/office/powerpoint/2010/main" val="80200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Controlling</a:t>
            </a:r>
          </a:p>
        </p:txBody>
      </p:sp>
      <p:sp>
        <p:nvSpPr>
          <p:cNvPr id="3" name="Content Placeholder 2"/>
          <p:cNvSpPr>
            <a:spLocks noGrp="1"/>
          </p:cNvSpPr>
          <p:nvPr>
            <p:ph idx="1"/>
          </p:nvPr>
        </p:nvSpPr>
        <p:spPr>
          <a:xfrm>
            <a:off x="913461" y="1435684"/>
            <a:ext cx="7086600" cy="4525963"/>
          </a:xfrm>
        </p:spPr>
        <p:txBody>
          <a:bodyPr/>
          <a:lstStyle/>
          <a:p>
            <a:r>
              <a:rPr lang="en-US" dirty="0"/>
              <a:t>Controlling resources</a:t>
            </a:r>
          </a:p>
          <a:p>
            <a:pPr lvl="1"/>
            <a:r>
              <a:rPr lang="en-US" dirty="0"/>
              <a:t>(Note: </a:t>
            </a:r>
            <a:r>
              <a:rPr lang="en-US" i="1" dirty="0"/>
              <a:t>NOT</a:t>
            </a:r>
            <a:r>
              <a:rPr lang="en-US" dirty="0"/>
              <a:t> controlling people)</a:t>
            </a:r>
          </a:p>
          <a:p>
            <a:pPr lvl="1"/>
            <a:r>
              <a:rPr lang="en-US" dirty="0">
                <a:solidFill>
                  <a:schemeClr val="accent5">
                    <a:lumMod val="75000"/>
                  </a:schemeClr>
                </a:solidFill>
              </a:rPr>
              <a:t>Benchmarking</a:t>
            </a:r>
          </a:p>
          <a:p>
            <a:pPr lvl="2"/>
            <a:r>
              <a:rPr lang="en-US" dirty="0"/>
              <a:t>With competition</a:t>
            </a:r>
          </a:p>
          <a:p>
            <a:pPr lvl="2"/>
            <a:r>
              <a:rPr lang="en-US" dirty="0"/>
              <a:t>With unrelated </a:t>
            </a:r>
            <a:br>
              <a:rPr lang="en-US" dirty="0"/>
            </a:br>
            <a:r>
              <a:rPr lang="en-US" dirty="0"/>
              <a:t>businesses</a:t>
            </a:r>
          </a:p>
          <a:p>
            <a:pPr lvl="1"/>
            <a:endParaRPr lang="en-US" dirty="0"/>
          </a:p>
        </p:txBody>
      </p:sp>
      <p:graphicFrame>
        <p:nvGraphicFramePr>
          <p:cNvPr id="4" name="Diagram 3"/>
          <p:cNvGraphicFramePr/>
          <p:nvPr>
            <p:extLst>
              <p:ext uri="{D42A27DB-BD31-4B8C-83A1-F6EECF244321}">
                <p14:modId xmlns:p14="http://schemas.microsoft.com/office/powerpoint/2010/main" val="1182154803"/>
              </p:ext>
            </p:extLst>
          </p:nvPr>
        </p:nvGraphicFramePr>
        <p:xfrm>
          <a:off x="4114800" y="3548857"/>
          <a:ext cx="4800600" cy="280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8"/>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187659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Review</a:t>
            </a:r>
            <a:br>
              <a:rPr lang="en-US" altLang="en-US"/>
            </a:br>
            <a:endParaRPr lang="en-US" altLang="en-US"/>
          </a:p>
        </p:txBody>
      </p:sp>
      <p:sp>
        <p:nvSpPr>
          <p:cNvPr id="6147" name="Content Placeholder 2"/>
          <p:cNvSpPr>
            <a:spLocks noGrp="1"/>
          </p:cNvSpPr>
          <p:nvPr>
            <p:ph idx="1"/>
          </p:nvPr>
        </p:nvSpPr>
        <p:spPr>
          <a:xfrm>
            <a:off x="1295400" y="1600200"/>
            <a:ext cx="7772400" cy="4525963"/>
          </a:xfrm>
        </p:spPr>
        <p:txBody>
          <a:bodyPr/>
          <a:lstStyle/>
          <a:p>
            <a:r>
              <a:rPr lang="en-US" altLang="en-US" sz="2800"/>
              <a:t>What are entrepreneurial advantages?</a:t>
            </a:r>
          </a:p>
          <a:p>
            <a:r>
              <a:rPr lang="en-US" altLang="en-US" sz="2800"/>
              <a:t>Describe the goods-producing and service-producing sectors.</a:t>
            </a:r>
          </a:p>
          <a:p>
            <a:r>
              <a:rPr lang="en-US" altLang="en-US" sz="2800"/>
              <a:t>What are the different ways to start a business?</a:t>
            </a:r>
          </a:p>
          <a:p>
            <a:r>
              <a:rPr lang="en-US" altLang="en-US" sz="2800"/>
              <a:t>Why do businesses fail?</a:t>
            </a:r>
          </a:p>
          <a:p>
            <a:r>
              <a:rPr lang="en-US" altLang="en-US" sz="2800"/>
              <a:t>Where can an entrepreneur or small business owner go for help?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Managerial Skills</a:t>
            </a:r>
          </a:p>
        </p:txBody>
      </p:sp>
      <p:sp>
        <p:nvSpPr>
          <p:cNvPr id="3" name="Content Placeholder 2"/>
          <p:cNvSpPr>
            <a:spLocks noGrp="1"/>
          </p:cNvSpPr>
          <p:nvPr>
            <p:ph idx="1"/>
          </p:nvPr>
        </p:nvSpPr>
        <p:spPr/>
        <p:txBody>
          <a:bodyPr/>
          <a:lstStyle/>
          <a:p>
            <a:r>
              <a:rPr lang="en-US" dirty="0"/>
              <a:t>Technical</a:t>
            </a:r>
          </a:p>
          <a:p>
            <a:r>
              <a:rPr lang="en-US" dirty="0"/>
              <a:t>Interpersonal </a:t>
            </a:r>
          </a:p>
          <a:p>
            <a:r>
              <a:rPr lang="en-US" dirty="0"/>
              <a:t>Communication</a:t>
            </a:r>
          </a:p>
          <a:p>
            <a:r>
              <a:rPr lang="en-US" dirty="0"/>
              <a:t>Conceptual</a:t>
            </a:r>
          </a:p>
          <a:p>
            <a:r>
              <a:rPr lang="en-US" dirty="0"/>
              <a:t>Time-management</a:t>
            </a:r>
          </a:p>
          <a:p>
            <a:r>
              <a:rPr lang="en-US" dirty="0"/>
              <a:t>Decision-making</a:t>
            </a:r>
          </a:p>
          <a:p>
            <a:pPr marL="0" indent="0">
              <a:buNone/>
            </a:pPr>
            <a:endParaRPr lang="en-US" sz="1600" dirty="0"/>
          </a:p>
          <a:p>
            <a:pPr marL="0" indent="0">
              <a:buNone/>
            </a:pPr>
            <a:r>
              <a:rPr lang="en-US" dirty="0"/>
              <a:t>What is the difference between the interpersonal and communication skills?</a:t>
            </a:r>
          </a:p>
        </p:txBody>
      </p:sp>
    </p:spTree>
    <p:extLst>
      <p:ext uri="{BB962C8B-B14F-4D97-AF65-F5344CB8AC3E}">
        <p14:creationId xmlns:p14="http://schemas.microsoft.com/office/powerpoint/2010/main" val="3052676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 Decision Making</a:t>
            </a:r>
          </a:p>
        </p:txBody>
      </p:sp>
      <p:sp>
        <p:nvSpPr>
          <p:cNvPr id="3" name="Content Placeholder 2"/>
          <p:cNvSpPr>
            <a:spLocks noGrp="1"/>
          </p:cNvSpPr>
          <p:nvPr>
            <p:ph idx="1"/>
          </p:nvPr>
        </p:nvSpPr>
        <p:spPr>
          <a:xfrm>
            <a:off x="1541463" y="1424169"/>
            <a:ext cx="7239000" cy="3496310"/>
          </a:xfrm>
        </p:spPr>
        <p:txBody>
          <a:bodyPr/>
          <a:lstStyle/>
          <a:p>
            <a:endParaRPr lang="en-US" dirty="0"/>
          </a:p>
          <a:p>
            <a:endParaRPr lang="en-US" dirty="0"/>
          </a:p>
          <a:p>
            <a:endParaRPr lang="en-US" dirty="0"/>
          </a:p>
          <a:p>
            <a:endParaRPr lang="en-US" dirty="0"/>
          </a:p>
          <a:p>
            <a:endParaRPr lang="en-US" dirty="0"/>
          </a:p>
          <a:p>
            <a:endParaRPr lang="en-US" dirty="0"/>
          </a:p>
          <a:p>
            <a:r>
              <a:rPr lang="en-US" dirty="0"/>
              <a:t>Discuss:</a:t>
            </a:r>
          </a:p>
          <a:p>
            <a:pPr lvl="1"/>
            <a:r>
              <a:rPr lang="en-US" dirty="0"/>
              <a:t>New Coke and the Pepsi taste test</a:t>
            </a:r>
          </a:p>
          <a:p>
            <a:pPr lvl="1"/>
            <a:r>
              <a:rPr lang="en-US" dirty="0"/>
              <a:t>What are firms doing to deal with Amazon?</a:t>
            </a:r>
          </a:p>
        </p:txBody>
      </p:sp>
      <p:pic>
        <p:nvPicPr>
          <p:cNvPr id="4" name="Picture 3" descr="Identify the problem.  Gather data.  Clarify the problem.  Generate possible solutions.  Select best option.  Implement and monitor." title="Rational Decision Making Steps"/>
          <p:cNvPicPr/>
          <p:nvPr/>
        </p:nvPicPr>
        <p:blipFill>
          <a:blip r:embed="rId3">
            <a:extLst>
              <a:ext uri="{28A0092B-C50C-407E-A947-70E740481C1C}">
                <a14:useLocalDpi xmlns:a14="http://schemas.microsoft.com/office/drawing/2010/main" val="0"/>
              </a:ext>
            </a:extLst>
          </a:blip>
          <a:srcRect/>
          <a:stretch>
            <a:fillRect/>
          </a:stretch>
        </p:blipFill>
        <p:spPr bwMode="auto">
          <a:xfrm>
            <a:off x="1724977" y="1761490"/>
            <a:ext cx="5694045" cy="3335020"/>
          </a:xfrm>
          <a:prstGeom prst="rect">
            <a:avLst/>
          </a:prstGeom>
          <a:noFill/>
        </p:spPr>
      </p:pic>
      <p:sp>
        <p:nvSpPr>
          <p:cNvPr id="5"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4"/>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90526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eaLnBrk="1" hangingPunct="1">
              <a:defRPr/>
            </a:pPr>
            <a:r>
              <a:rPr lang="en-US" dirty="0"/>
              <a:t>Communication</a:t>
            </a:r>
            <a:endParaRPr lang="en-US" sz="3200" dirty="0"/>
          </a:p>
        </p:txBody>
      </p:sp>
      <p:sp>
        <p:nvSpPr>
          <p:cNvPr id="14340" name="Rectangle 3"/>
          <p:cNvSpPr>
            <a:spLocks noGrp="1" noChangeArrowheads="1"/>
          </p:cNvSpPr>
          <p:nvPr>
            <p:ph type="body" idx="1"/>
          </p:nvPr>
        </p:nvSpPr>
        <p:spPr>
          <a:xfrm>
            <a:off x="1281112" y="1752600"/>
            <a:ext cx="7772400" cy="3657600"/>
          </a:xfrm>
        </p:spPr>
        <p:txBody>
          <a:bodyPr/>
          <a:lstStyle/>
          <a:p>
            <a:pPr eaLnBrk="1" hangingPunct="1"/>
            <a:r>
              <a:rPr lang="en-US" altLang="en-US" dirty="0"/>
              <a:t>Internal communication</a:t>
            </a:r>
          </a:p>
          <a:p>
            <a:pPr lvl="1" eaLnBrk="1" hangingPunct="1"/>
            <a:r>
              <a:rPr lang="en-US" altLang="en-US" dirty="0"/>
              <a:t>Centralized—exchange messages through a single point </a:t>
            </a:r>
          </a:p>
          <a:p>
            <a:pPr lvl="1" eaLnBrk="1" hangingPunct="1"/>
            <a:r>
              <a:rPr lang="en-US" altLang="en-US" dirty="0"/>
              <a:t>Decentralized—communicate freely with other team members </a:t>
            </a:r>
          </a:p>
          <a:p>
            <a:pPr eaLnBrk="1" hangingPunct="1"/>
            <a:r>
              <a:rPr lang="en-US" altLang="en-US" dirty="0"/>
              <a:t>External communication</a:t>
            </a:r>
          </a:p>
          <a:p>
            <a:pPr lvl="1" eaLnBrk="1" hangingPunct="1"/>
            <a:r>
              <a:rPr lang="en-US" altLang="en-US" dirty="0"/>
              <a:t>Advertising</a:t>
            </a:r>
          </a:p>
          <a:p>
            <a:pPr lvl="1" eaLnBrk="1" hangingPunct="1"/>
            <a:r>
              <a:rPr lang="en-US" altLang="en-US" sz="3200" dirty="0"/>
              <a:t>Press releases</a:t>
            </a:r>
          </a:p>
        </p:txBody>
      </p:sp>
      <p:pic>
        <p:nvPicPr>
          <p:cNvPr id="5"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6654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r>
              <a:rPr lang="en-US" altLang="en-US" sz="1400">
                <a:solidFill>
                  <a:schemeClr val="bg1"/>
                </a:solidFill>
              </a:rPr>
              <a:t>1-</a:t>
            </a:r>
            <a:fld id="{DA4E1E0A-0720-4C63-9DD7-E5E35C032F15}" type="slidenum">
              <a:rPr lang="en-US" altLang="en-US" sz="1400">
                <a:solidFill>
                  <a:schemeClr val="bg1"/>
                </a:solidFill>
              </a:rPr>
              <a:pPr eaLnBrk="1" hangingPunct="1"/>
              <a:t>23</a:t>
            </a:fld>
            <a:endParaRPr lang="en-US" altLang="en-US" sz="1400">
              <a:solidFill>
                <a:schemeClr val="bg1"/>
              </a:solidFill>
            </a:endParaRPr>
          </a:p>
        </p:txBody>
      </p:sp>
      <p:sp>
        <p:nvSpPr>
          <p:cNvPr id="253954" name="Rectangle 2"/>
          <p:cNvSpPr>
            <a:spLocks noGrp="1" noChangeArrowheads="1"/>
          </p:cNvSpPr>
          <p:nvPr>
            <p:ph type="title"/>
          </p:nvPr>
        </p:nvSpPr>
        <p:spPr/>
        <p:txBody>
          <a:bodyPr/>
          <a:lstStyle/>
          <a:p>
            <a:pPr eaLnBrk="1" hangingPunct="1">
              <a:defRPr/>
            </a:pPr>
            <a:r>
              <a:rPr lang="en-US" dirty="0"/>
              <a:t>International Business Communication</a:t>
            </a:r>
          </a:p>
        </p:txBody>
      </p:sp>
      <p:sp>
        <p:nvSpPr>
          <p:cNvPr id="15364" name="Rectangle 3"/>
          <p:cNvSpPr>
            <a:spLocks noGrp="1" noChangeArrowheads="1"/>
          </p:cNvSpPr>
          <p:nvPr>
            <p:ph type="body" idx="1"/>
          </p:nvPr>
        </p:nvSpPr>
        <p:spPr>
          <a:xfrm>
            <a:off x="1219200" y="1672046"/>
            <a:ext cx="7772400" cy="5181600"/>
          </a:xfrm>
        </p:spPr>
        <p:txBody>
          <a:bodyPr/>
          <a:lstStyle/>
          <a:p>
            <a:pPr eaLnBrk="1" hangingPunct="1"/>
            <a:r>
              <a:rPr lang="en-US" altLang="en-US" dirty="0"/>
              <a:t>English is the language of international business</a:t>
            </a:r>
          </a:p>
          <a:p>
            <a:pPr eaLnBrk="1" hangingPunct="1"/>
            <a:r>
              <a:rPr lang="en-US" altLang="en-US" dirty="0"/>
              <a:t>Requires accurate translation to convey the intended nuances of meaning</a:t>
            </a:r>
          </a:p>
          <a:p>
            <a:pPr eaLnBrk="1" hangingPunct="1"/>
            <a:r>
              <a:rPr lang="en-US" altLang="en-US" dirty="0"/>
              <a:t>Low-context cultures tend to rely on explicitly written and verbal messages</a:t>
            </a:r>
          </a:p>
          <a:p>
            <a:pPr eaLnBrk="1" hangingPunct="1"/>
            <a:r>
              <a:rPr lang="en-US" altLang="en-US" dirty="0"/>
              <a:t>High-context cultures depend not only on the message itself but also the context</a:t>
            </a:r>
          </a:p>
          <a:p>
            <a:pPr eaLnBrk="1" hangingPunct="1"/>
            <a:endParaRPr lang="en-US" altLang="en-US" dirty="0"/>
          </a:p>
        </p:txBody>
      </p:sp>
      <p:pic>
        <p:nvPicPr>
          <p:cNvPr id="5"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1400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eaLnBrk="1" hangingPunct="1">
              <a:defRPr/>
            </a:pPr>
            <a:r>
              <a:rPr lang="en-US" dirty="0"/>
              <a:t>In Class</a:t>
            </a:r>
          </a:p>
        </p:txBody>
      </p:sp>
      <p:sp>
        <p:nvSpPr>
          <p:cNvPr id="16388" name="Rectangle 3"/>
          <p:cNvSpPr>
            <a:spLocks noGrp="1" noChangeArrowheads="1"/>
          </p:cNvSpPr>
          <p:nvPr>
            <p:ph type="body" idx="1"/>
          </p:nvPr>
        </p:nvSpPr>
        <p:spPr>
          <a:xfrm>
            <a:off x="1341120" y="1617663"/>
            <a:ext cx="7772400" cy="4800600"/>
          </a:xfrm>
        </p:spPr>
        <p:txBody>
          <a:bodyPr/>
          <a:lstStyle/>
          <a:p>
            <a:pPr eaLnBrk="1" hangingPunct="1"/>
            <a:r>
              <a:rPr lang="en-US" altLang="en-US" dirty="0"/>
              <a:t>Test your communication skills</a:t>
            </a:r>
          </a:p>
          <a:p>
            <a:pPr eaLnBrk="1" hangingPunct="1"/>
            <a:r>
              <a:rPr lang="en-US" altLang="en-US" dirty="0"/>
              <a:t>Do communication exercise in pairs</a:t>
            </a:r>
          </a:p>
          <a:p>
            <a:pPr lvl="1" eaLnBrk="1" hangingPunct="1"/>
            <a:r>
              <a:rPr lang="en-US" altLang="en-US" dirty="0"/>
              <a:t>One person describes the object to draw, the other draws it</a:t>
            </a:r>
          </a:p>
          <a:p>
            <a:pPr lvl="1" eaLnBrk="1" hangingPunct="1"/>
            <a:r>
              <a:rPr lang="en-US" altLang="en-US" dirty="0"/>
              <a:t>Do with one-way communication – no feedback</a:t>
            </a:r>
          </a:p>
          <a:p>
            <a:pPr lvl="1" eaLnBrk="1" hangingPunct="1"/>
            <a:r>
              <a:rPr lang="en-US" altLang="en-US" dirty="0"/>
              <a:t>Do another with two-way communication</a:t>
            </a:r>
          </a:p>
          <a:p>
            <a:pPr eaLnBrk="1" hangingPunct="1"/>
            <a:r>
              <a:rPr lang="en-US" altLang="en-US" dirty="0"/>
              <a:t>Discussion</a:t>
            </a:r>
          </a:p>
          <a:p>
            <a:pPr lvl="1" eaLnBrk="1" hangingPunct="1"/>
            <a:r>
              <a:rPr lang="en-US" altLang="en-US" dirty="0"/>
              <a:t>How does communication effectiveness differ across cultures?</a:t>
            </a:r>
          </a:p>
          <a:p>
            <a:pPr lvl="1" eaLnBrk="1" hangingPunct="1">
              <a:buFont typeface="Arial" panose="020B0604020202020204" pitchFamily="34" charset="0"/>
              <a:buNone/>
            </a:pPr>
            <a:endParaRPr lang="en-US" altLang="en-US" dirty="0"/>
          </a:p>
        </p:txBody>
      </p:sp>
      <p:pic>
        <p:nvPicPr>
          <p:cNvPr id="5"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842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Learning Objectives</a:t>
            </a:r>
          </a:p>
        </p:txBody>
      </p:sp>
      <p:sp>
        <p:nvSpPr>
          <p:cNvPr id="7171" name="Content Placeholder 2"/>
          <p:cNvSpPr>
            <a:spLocks noGrp="1"/>
          </p:cNvSpPr>
          <p:nvPr>
            <p:ph idx="1"/>
          </p:nvPr>
        </p:nvSpPr>
        <p:spPr>
          <a:xfrm>
            <a:off x="1295400" y="1600200"/>
            <a:ext cx="7696200" cy="4525963"/>
          </a:xfrm>
        </p:spPr>
        <p:txBody>
          <a:bodyPr/>
          <a:lstStyle/>
          <a:p>
            <a:r>
              <a:rPr lang="en-US" dirty="0"/>
              <a:t>Identify the four functions of management.</a:t>
            </a:r>
          </a:p>
          <a:p>
            <a:pPr lvl="0"/>
            <a:r>
              <a:rPr lang="en-US" dirty="0"/>
              <a:t>Understand the development and implementation of a strategic plan.</a:t>
            </a:r>
          </a:p>
          <a:p>
            <a:pPr lvl="0"/>
            <a:r>
              <a:rPr lang="en-US" dirty="0"/>
              <a:t>Explain how managers direct and motivate.</a:t>
            </a:r>
          </a:p>
          <a:p>
            <a:pPr lvl="0"/>
            <a:r>
              <a:rPr lang="en-US" dirty="0"/>
              <a:t>Describe how managers monitor operations and assess performance.</a:t>
            </a:r>
          </a:p>
          <a:p>
            <a:pPr lvl="0"/>
            <a:r>
              <a:rPr lang="en-US" dirty="0"/>
              <a:t>Understand benchmarking.</a:t>
            </a:r>
          </a:p>
          <a:p>
            <a:pPr lvl="0"/>
            <a:r>
              <a:rPr lang="en-US" dirty="0"/>
              <a:t>Describe the skills needed to be a successful manager.</a:t>
            </a:r>
          </a:p>
          <a:p>
            <a:endParaRPr lang="en-US" altLang="en-US" dirty="0"/>
          </a:p>
        </p:txBody>
      </p:sp>
      <p:sp>
        <p:nvSpPr>
          <p:cNvPr id="5" name="Rectangle 4"/>
          <p:cNvSpPr>
            <a:spLocks noChangeArrowheads="1"/>
          </p:cNvSpPr>
          <p:nvPr/>
        </p:nvSpPr>
        <p:spPr bwMode="auto">
          <a:xfrm>
            <a:off x="4048125" y="6567488"/>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a:latin typeface="Arial" panose="020B0604020202020204" pitchFamily="34" charset="0"/>
              </a:rPr>
              <a:t>Download this book for free at: </a:t>
            </a:r>
            <a:r>
              <a:rPr lang="en-US" altLang="en-US" sz="1200">
                <a:latin typeface="Arial" panose="020B0604020202020204" pitchFamily="34" charset="0"/>
                <a:hlinkClick r:id="rId2"/>
              </a:rPr>
              <a:t>ttp://hdl.handle.net/10919/70961</a:t>
            </a:r>
            <a:endParaRPr lang="en-US" altLang="en-US" sz="1200"/>
          </a:p>
        </p:txBody>
      </p:sp>
      <p:sp>
        <p:nvSpPr>
          <p:cNvPr id="6" name="TextBox 1"/>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dirty="0">
                <a:latin typeface="Arial" panose="020B0604020202020204" pitchFamily="34" charset="0"/>
              </a:rPr>
              <a:t>Adapted from </a:t>
            </a:r>
            <a:r>
              <a:rPr lang="en-US" altLang="en-US" sz="1200" i="1" dirty="0">
                <a:latin typeface="Arial" panose="020B0604020202020204" pitchFamily="34" charset="0"/>
              </a:rPr>
              <a:t>Fundamentals of Business </a:t>
            </a:r>
            <a:endParaRPr lang="en-US" altLang="en-US" sz="1200" dirty="0">
              <a:latin typeface="Arial" panose="020B0604020202020204" pitchFamily="34" charset="0"/>
            </a:endParaRPr>
          </a:p>
        </p:txBody>
      </p:sp>
      <p:pic>
        <p:nvPicPr>
          <p:cNvPr id="7" name="Picture 1569" descr="BY-NC-SA" title="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0063" y="6608182"/>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Achieving the Firm’s Goals</a:t>
            </a:r>
          </a:p>
        </p:txBody>
      </p:sp>
      <p:sp>
        <p:nvSpPr>
          <p:cNvPr id="3" name="Content Placeholder 2"/>
          <p:cNvSpPr>
            <a:spLocks noGrp="1"/>
          </p:cNvSpPr>
          <p:nvPr>
            <p:ph idx="1"/>
          </p:nvPr>
        </p:nvSpPr>
        <p:spPr/>
        <p:txBody>
          <a:bodyPr/>
          <a:lstStyle/>
          <a:p>
            <a:pPr marL="0" indent="0">
              <a:buNone/>
            </a:pPr>
            <a:r>
              <a:rPr lang="en-US" dirty="0"/>
              <a:t>Requires management to be:</a:t>
            </a:r>
          </a:p>
          <a:p>
            <a:r>
              <a:rPr lang="en-US" dirty="0">
                <a:solidFill>
                  <a:schemeClr val="accent5">
                    <a:lumMod val="75000"/>
                  </a:schemeClr>
                </a:solidFill>
              </a:rPr>
              <a:t>Efficient</a:t>
            </a:r>
          </a:p>
          <a:p>
            <a:r>
              <a:rPr lang="en-US" dirty="0">
                <a:solidFill>
                  <a:schemeClr val="accent5">
                    <a:lumMod val="75000"/>
                  </a:schemeClr>
                </a:solidFill>
              </a:rPr>
              <a:t>Effective</a:t>
            </a:r>
          </a:p>
        </p:txBody>
      </p:sp>
      <p:pic>
        <p:nvPicPr>
          <p:cNvPr id="4" name="Picture 3" descr="Shows businesses need to be both efficient and effective to achieve success." title="Graphic"/>
          <p:cNvPicPr/>
          <p:nvPr/>
        </p:nvPicPr>
        <p:blipFill rotWithShape="1">
          <a:blip r:embed="rId3">
            <a:extLst>
              <a:ext uri="{28A0092B-C50C-407E-A947-70E740481C1C}">
                <a14:useLocalDpi xmlns:a14="http://schemas.microsoft.com/office/drawing/2010/main" val="0"/>
              </a:ext>
            </a:extLst>
          </a:blip>
          <a:srcRect t="8961" b="4346"/>
          <a:stretch/>
        </p:blipFill>
        <p:spPr bwMode="auto">
          <a:xfrm>
            <a:off x="1676400" y="3428999"/>
            <a:ext cx="6010165" cy="2879725"/>
          </a:xfrm>
          <a:prstGeom prst="rect">
            <a:avLst/>
          </a:prstGeom>
          <a:noFill/>
          <a:ln>
            <a:noFill/>
          </a:ln>
          <a:extLst>
            <a:ext uri="{53640926-AAD7-44D8-BBD7-CCE9431645EC}">
              <a14:shadowObscured xmlns:a14="http://schemas.microsoft.com/office/drawing/2010/main"/>
            </a:ext>
          </a:extLst>
        </p:spPr>
      </p:pic>
      <p:sp>
        <p:nvSpPr>
          <p:cNvPr id="7"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4"/>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148757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Management</a:t>
            </a:r>
          </a:p>
        </p:txBody>
      </p:sp>
      <p:sp>
        <p:nvSpPr>
          <p:cNvPr id="3" name="Content Placeholder 2"/>
          <p:cNvSpPr>
            <a:spLocks noGrp="1"/>
          </p:cNvSpPr>
          <p:nvPr>
            <p:ph idx="1"/>
          </p:nvPr>
        </p:nvSpPr>
        <p:spPr/>
        <p:txBody>
          <a:bodyPr/>
          <a:lstStyle/>
          <a:p>
            <a:r>
              <a:rPr lang="en-US" dirty="0">
                <a:solidFill>
                  <a:schemeClr val="accent5">
                    <a:lumMod val="75000"/>
                  </a:schemeClr>
                </a:solidFill>
              </a:rPr>
              <a:t>Planning </a:t>
            </a:r>
          </a:p>
          <a:p>
            <a:r>
              <a:rPr lang="en-US" dirty="0">
                <a:solidFill>
                  <a:schemeClr val="accent5">
                    <a:lumMod val="75000"/>
                  </a:schemeClr>
                </a:solidFill>
              </a:rPr>
              <a:t>Organizing</a:t>
            </a:r>
          </a:p>
          <a:p>
            <a:r>
              <a:rPr lang="en-US" dirty="0">
                <a:solidFill>
                  <a:schemeClr val="accent5">
                    <a:lumMod val="75000"/>
                  </a:schemeClr>
                </a:solidFill>
              </a:rPr>
              <a:t>Leading</a:t>
            </a:r>
          </a:p>
          <a:p>
            <a:r>
              <a:rPr lang="en-US" dirty="0">
                <a:solidFill>
                  <a:schemeClr val="accent5">
                    <a:lumMod val="75000"/>
                  </a:schemeClr>
                </a:solidFill>
              </a:rPr>
              <a:t>Controlling</a:t>
            </a:r>
          </a:p>
        </p:txBody>
      </p:sp>
    </p:spTree>
    <p:extLst>
      <p:ext uri="{BB962C8B-B14F-4D97-AF65-F5344CB8AC3E}">
        <p14:creationId xmlns:p14="http://schemas.microsoft.com/office/powerpoint/2010/main" val="228308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a:t>
            </a:r>
          </a:p>
        </p:txBody>
      </p:sp>
      <p:sp>
        <p:nvSpPr>
          <p:cNvPr id="3" name="Content Placeholder 2"/>
          <p:cNvSpPr>
            <a:spLocks noGrp="1"/>
          </p:cNvSpPr>
          <p:nvPr>
            <p:ph idx="1"/>
          </p:nvPr>
        </p:nvSpPr>
        <p:spPr/>
        <p:txBody>
          <a:bodyPr/>
          <a:lstStyle/>
          <a:p>
            <a:r>
              <a:rPr lang="en-US" dirty="0">
                <a:solidFill>
                  <a:schemeClr val="accent5">
                    <a:lumMod val="75000"/>
                  </a:schemeClr>
                </a:solidFill>
              </a:rPr>
              <a:t>Strategic plan</a:t>
            </a:r>
          </a:p>
          <a:p>
            <a:pPr lvl="1"/>
            <a:r>
              <a:rPr lang="en-US" dirty="0"/>
              <a:t>Overall course of action for firm</a:t>
            </a:r>
          </a:p>
          <a:p>
            <a:r>
              <a:rPr lang="en-US" dirty="0"/>
              <a:t>Elements</a:t>
            </a:r>
          </a:p>
          <a:p>
            <a:pPr lvl="1"/>
            <a:r>
              <a:rPr lang="en-US" dirty="0">
                <a:solidFill>
                  <a:schemeClr val="accent5">
                    <a:lumMod val="75000"/>
                  </a:schemeClr>
                </a:solidFill>
              </a:rPr>
              <a:t>Vision statement </a:t>
            </a:r>
          </a:p>
          <a:p>
            <a:pPr lvl="1"/>
            <a:r>
              <a:rPr lang="en-US" dirty="0">
                <a:solidFill>
                  <a:schemeClr val="accent5">
                    <a:lumMod val="75000"/>
                  </a:schemeClr>
                </a:solidFill>
              </a:rPr>
              <a:t>Mission statement</a:t>
            </a:r>
          </a:p>
          <a:p>
            <a:pPr lvl="1"/>
            <a:r>
              <a:rPr lang="en-US" dirty="0"/>
              <a:t>Core values</a:t>
            </a:r>
          </a:p>
          <a:p>
            <a:pPr lvl="1"/>
            <a:r>
              <a:rPr lang="en-US" dirty="0">
                <a:solidFill>
                  <a:schemeClr val="accent5">
                    <a:lumMod val="75000"/>
                  </a:schemeClr>
                </a:solidFill>
              </a:rPr>
              <a:t>SWOT analysis</a:t>
            </a:r>
          </a:p>
          <a:p>
            <a:pPr lvl="1"/>
            <a:r>
              <a:rPr lang="en-US" dirty="0"/>
              <a:t>Goals and objectives</a:t>
            </a:r>
          </a:p>
        </p:txBody>
      </p:sp>
      <p:pic>
        <p:nvPicPr>
          <p:cNvPr id="4" name="Picture 1" descr="Cartoon, Icon, Light Bulb, Symbol">
            <a:extLst>
              <a:ext uri="{FF2B5EF4-FFF2-40B4-BE49-F238E27FC236}">
                <a16:creationId xmlns:a16="http://schemas.microsoft.com/office/drawing/2014/main" id="{11C012D0-A616-5304-67B2-238C004B9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1" y="3200400"/>
            <a:ext cx="381000" cy="40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714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66315-A090-402A-B50E-2455C1C714DE}"/>
              </a:ext>
            </a:extLst>
          </p:cNvPr>
          <p:cNvSpPr>
            <a:spLocks noGrp="1"/>
          </p:cNvSpPr>
          <p:nvPr>
            <p:ph type="title"/>
          </p:nvPr>
        </p:nvSpPr>
        <p:spPr/>
        <p:txBody>
          <a:bodyPr/>
          <a:lstStyle/>
          <a:p>
            <a:r>
              <a:rPr lang="en-US" dirty="0"/>
              <a:t>Vision Statement</a:t>
            </a:r>
          </a:p>
        </p:txBody>
      </p:sp>
      <p:sp>
        <p:nvSpPr>
          <p:cNvPr id="3" name="Content Placeholder 2">
            <a:extLst>
              <a:ext uri="{FF2B5EF4-FFF2-40B4-BE49-F238E27FC236}">
                <a16:creationId xmlns:a16="http://schemas.microsoft.com/office/drawing/2014/main" id="{5AA3A967-C3C6-7CD5-1514-F50DD2B00D99}"/>
              </a:ext>
            </a:extLst>
          </p:cNvPr>
          <p:cNvSpPr>
            <a:spLocks noGrp="1"/>
          </p:cNvSpPr>
          <p:nvPr>
            <p:ph idx="1"/>
          </p:nvPr>
        </p:nvSpPr>
        <p:spPr/>
        <p:txBody>
          <a:bodyPr/>
          <a:lstStyle/>
          <a:p>
            <a:r>
              <a:rPr lang="en-US" dirty="0"/>
              <a:t>A statement about what the future will look like</a:t>
            </a:r>
          </a:p>
          <a:p>
            <a:r>
              <a:rPr lang="en-US" dirty="0"/>
              <a:t>Can be inspiring and provide direction</a:t>
            </a:r>
          </a:p>
          <a:p>
            <a:r>
              <a:rPr lang="en-US" dirty="0"/>
              <a:t>Does not say what the company will do</a:t>
            </a:r>
          </a:p>
          <a:p>
            <a:r>
              <a:rPr lang="en-US" dirty="0"/>
              <a:t>Examples</a:t>
            </a:r>
          </a:p>
          <a:p>
            <a:pPr lvl="1"/>
            <a:r>
              <a:rPr lang="en-US" dirty="0"/>
              <a:t>In the future there will be intelligent clothing</a:t>
            </a:r>
          </a:p>
          <a:p>
            <a:pPr lvl="1"/>
            <a:r>
              <a:rPr lang="en-US" dirty="0"/>
              <a:t>AI will transform finance</a:t>
            </a:r>
          </a:p>
          <a:p>
            <a:pPr lvl="1"/>
            <a:r>
              <a:rPr lang="en-US" dirty="0"/>
              <a:t>Virtual reality will become common in education</a:t>
            </a:r>
          </a:p>
          <a:p>
            <a:pPr lvl="1"/>
            <a:endParaRPr lang="en-US" dirty="0"/>
          </a:p>
        </p:txBody>
      </p:sp>
      <p:pic>
        <p:nvPicPr>
          <p:cNvPr id="4" name="Picture 1" descr="Cartoon, Icon, Light Bulb, Symbol">
            <a:extLst>
              <a:ext uri="{FF2B5EF4-FFF2-40B4-BE49-F238E27FC236}">
                <a16:creationId xmlns:a16="http://schemas.microsoft.com/office/drawing/2014/main" id="{EA441847-6390-8878-86B1-60D73DFB46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0087" y="74613"/>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812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Statement</a:t>
            </a:r>
          </a:p>
        </p:txBody>
      </p:sp>
      <p:sp>
        <p:nvSpPr>
          <p:cNvPr id="3" name="Content Placeholder 2"/>
          <p:cNvSpPr>
            <a:spLocks noGrp="1"/>
          </p:cNvSpPr>
          <p:nvPr>
            <p:ph idx="1"/>
          </p:nvPr>
        </p:nvSpPr>
        <p:spPr/>
        <p:txBody>
          <a:bodyPr/>
          <a:lstStyle/>
          <a:p>
            <a:r>
              <a:rPr lang="en-US" dirty="0"/>
              <a:t>Purpose of the business</a:t>
            </a:r>
          </a:p>
          <a:p>
            <a:r>
              <a:rPr lang="en-US" dirty="0"/>
              <a:t>What the business does</a:t>
            </a:r>
          </a:p>
          <a:p>
            <a:pPr lvl="1"/>
            <a:r>
              <a:rPr lang="en-US" dirty="0"/>
              <a:t>Should also be clear what the business does not do</a:t>
            </a:r>
          </a:p>
          <a:p>
            <a:r>
              <a:rPr lang="en-US" dirty="0"/>
              <a:t>Two to five sentences max</a:t>
            </a:r>
          </a:p>
          <a:p>
            <a:pPr marL="0" indent="0">
              <a:buNone/>
            </a:pPr>
            <a:r>
              <a:rPr lang="en-US" dirty="0"/>
              <a:t> </a:t>
            </a:r>
            <a:endParaRPr lang="en-US" sz="2400" dirty="0"/>
          </a:p>
          <a:p>
            <a:pPr lvl="1"/>
            <a:endParaRPr lang="en-US" dirty="0"/>
          </a:p>
        </p:txBody>
      </p:sp>
      <p:pic>
        <p:nvPicPr>
          <p:cNvPr id="4" name="Picture 1569">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6634163"/>
            <a:ext cx="8096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1143000" y="6572250"/>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a:latin typeface="Arial" panose="020B0604020202020204" pitchFamily="34" charset="0"/>
              </a:rPr>
              <a:t>Download this book for free at: </a:t>
            </a:r>
            <a:r>
              <a:rPr lang="en-US" altLang="en-US" sz="1200" dirty="0">
                <a:latin typeface="Arial" panose="020B0604020202020204" pitchFamily="34" charset="0"/>
                <a:hlinkClick r:id="rId4"/>
              </a:rPr>
              <a:t>ttp://hdl.handle.net/10919/70961</a:t>
            </a:r>
            <a:endParaRPr lang="en-US" altLang="en-US" sz="1200" dirty="0"/>
          </a:p>
        </p:txBody>
      </p:sp>
    </p:spTree>
    <p:extLst>
      <p:ext uri="{BB962C8B-B14F-4D97-AF65-F5344CB8AC3E}">
        <p14:creationId xmlns:p14="http://schemas.microsoft.com/office/powerpoint/2010/main" val="228765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0AD1-DD59-7FE9-40A2-79BA6CC84BBB}"/>
              </a:ext>
            </a:extLst>
          </p:cNvPr>
          <p:cNvSpPr>
            <a:spLocks noGrp="1"/>
          </p:cNvSpPr>
          <p:nvPr>
            <p:ph type="title"/>
          </p:nvPr>
        </p:nvSpPr>
        <p:spPr/>
        <p:txBody>
          <a:bodyPr/>
          <a:lstStyle/>
          <a:p>
            <a:r>
              <a:rPr lang="en-US" dirty="0"/>
              <a:t>Evaluate These Mission Statements</a:t>
            </a:r>
          </a:p>
        </p:txBody>
      </p:sp>
      <p:sp>
        <p:nvSpPr>
          <p:cNvPr id="3" name="Content Placeholder 2">
            <a:extLst>
              <a:ext uri="{FF2B5EF4-FFF2-40B4-BE49-F238E27FC236}">
                <a16:creationId xmlns:a16="http://schemas.microsoft.com/office/drawing/2014/main" id="{52E73259-79A8-3B07-AD4D-E1CC444A7A11}"/>
              </a:ext>
            </a:extLst>
          </p:cNvPr>
          <p:cNvSpPr>
            <a:spLocks noGrp="1"/>
          </p:cNvSpPr>
          <p:nvPr>
            <p:ph idx="1"/>
          </p:nvPr>
        </p:nvSpPr>
        <p:spPr/>
        <p:txBody>
          <a:bodyPr/>
          <a:lstStyle/>
          <a:p>
            <a:r>
              <a:rPr lang="en-US" dirty="0"/>
              <a:t>Sears - Our Mission is to serve, delight and engage our Members while they shop their way.</a:t>
            </a:r>
          </a:p>
          <a:p>
            <a:r>
              <a:rPr lang="en-US" dirty="0"/>
              <a:t>Mary Kay - “To enrich the lives of women around the world”</a:t>
            </a:r>
          </a:p>
          <a:p>
            <a:r>
              <a:rPr lang="en-US" dirty="0"/>
              <a:t>Patagonia – “To save our home planet.”</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41462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829</TotalTime>
  <Words>1145</Words>
  <Application>Microsoft Office PowerPoint</Application>
  <PresentationFormat>On-screen Show (4:3)</PresentationFormat>
  <Paragraphs>201</Paragraphs>
  <Slides>24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Management and Leadership</vt:lpstr>
      <vt:lpstr>Review </vt:lpstr>
      <vt:lpstr>Learning Objectives</vt:lpstr>
      <vt:lpstr>Achieving the Firm’s Goals</vt:lpstr>
      <vt:lpstr>Functions of Management</vt:lpstr>
      <vt:lpstr>Planning</vt:lpstr>
      <vt:lpstr>Vision Statement</vt:lpstr>
      <vt:lpstr>Mission Statement</vt:lpstr>
      <vt:lpstr>Evaluate These Mission Statements</vt:lpstr>
      <vt:lpstr>Evaluate These Mission Statements</vt:lpstr>
      <vt:lpstr>Core Values</vt:lpstr>
      <vt:lpstr>PowerPoint Presentation</vt:lpstr>
      <vt:lpstr>Goals and Objectives</vt:lpstr>
      <vt:lpstr>SMART Goals and Objectives</vt:lpstr>
      <vt:lpstr>SMART Goals</vt:lpstr>
      <vt:lpstr>Planning</vt:lpstr>
      <vt:lpstr>Alternative Planning</vt:lpstr>
      <vt:lpstr>Leading</vt:lpstr>
      <vt:lpstr>Controlling</vt:lpstr>
      <vt:lpstr>Managerial Skills</vt:lpstr>
      <vt:lpstr>Rational Decision Making</vt:lpstr>
      <vt:lpstr>Communication</vt:lpstr>
      <vt:lpstr>International Business Communication</vt:lpstr>
      <vt:lpstr>In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Presentations</dc:title>
  <dc:creator>Administrator</dc:creator>
  <cp:lastModifiedBy>Klinger, Bill</cp:lastModifiedBy>
  <cp:revision>93</cp:revision>
  <dcterms:created xsi:type="dcterms:W3CDTF">2011-11-30T01:20:09Z</dcterms:created>
  <dcterms:modified xsi:type="dcterms:W3CDTF">2025-02-22T15:27:10Z</dcterms:modified>
</cp:coreProperties>
</file>