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01" r:id="rId2"/>
    <p:sldId id="260" r:id="rId3"/>
    <p:sldId id="273" r:id="rId4"/>
    <p:sldId id="302" r:id="rId5"/>
    <p:sldId id="319" r:id="rId6"/>
    <p:sldId id="303" r:id="rId7"/>
    <p:sldId id="304" r:id="rId8"/>
    <p:sldId id="307" r:id="rId9"/>
    <p:sldId id="308" r:id="rId10"/>
    <p:sldId id="305" r:id="rId11"/>
    <p:sldId id="306" r:id="rId12"/>
    <p:sldId id="309" r:id="rId13"/>
    <p:sldId id="311" r:id="rId14"/>
    <p:sldId id="312" r:id="rId15"/>
    <p:sldId id="313" r:id="rId16"/>
    <p:sldId id="320" r:id="rId17"/>
    <p:sldId id="310" r:id="rId18"/>
    <p:sldId id="318" r:id="rId19"/>
    <p:sldId id="314" r:id="rId20"/>
    <p:sldId id="316" r:id="rId21"/>
    <p:sldId id="317" r:id="rId22"/>
    <p:sldId id="315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70227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576EDDE-B6F9-4106-B6B2-369F76182CDD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A00B0B5-4A13-4BEE-A37E-2E462F6DD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job description includes:</a:t>
            </a:r>
          </a:p>
          <a:p>
            <a:pPr marL="171450" indent="-171450">
              <a:buFontTx/>
              <a:buChar char="-"/>
            </a:pPr>
            <a:r>
              <a:rPr lang="en-US" dirty="0"/>
              <a:t>Name of the job</a:t>
            </a:r>
          </a:p>
          <a:p>
            <a:pPr marL="171450" indent="-171450">
              <a:buFontTx/>
              <a:buChar char="-"/>
            </a:pPr>
            <a:r>
              <a:rPr lang="en-US" dirty="0"/>
              <a:t>Organization and hiring manager</a:t>
            </a:r>
          </a:p>
          <a:p>
            <a:pPr marL="171450" indent="-171450">
              <a:buFontTx/>
              <a:buChar char="-"/>
            </a:pPr>
            <a:r>
              <a:rPr lang="en-US" dirty="0"/>
              <a:t>Location and maybe hours of work</a:t>
            </a:r>
          </a:p>
          <a:p>
            <a:pPr marL="171450" indent="-171450">
              <a:buFontTx/>
              <a:buChar char="-"/>
            </a:pPr>
            <a:r>
              <a:rPr lang="en-US" dirty="0"/>
              <a:t>Type of work</a:t>
            </a:r>
          </a:p>
          <a:p>
            <a:pPr marL="171450" indent="-171450">
              <a:buFontTx/>
              <a:buChar char="-"/>
            </a:pPr>
            <a:r>
              <a:rPr lang="en-US" dirty="0"/>
              <a:t>Minimum qualifications</a:t>
            </a:r>
          </a:p>
          <a:p>
            <a:pPr marL="171450" indent="-171450">
              <a:buFontTx/>
              <a:buChar char="-"/>
            </a:pPr>
            <a:r>
              <a:rPr lang="en-US" dirty="0"/>
              <a:t>Desired qualification</a:t>
            </a:r>
          </a:p>
          <a:p>
            <a:pPr marL="171450" indent="-171450">
              <a:buFontTx/>
              <a:buChar char="-"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Turnover of employees is how often people leave.  Often it is calculated as the percent of staff that leave in a year.  Restaurants typically have high turnover.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08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3AAD921-2F37-409E-A5F6-E48C755A7D7B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r>
              <a:rPr lang="en-US" altLang="en-US">
                <a:latin typeface="Arial" panose="020B0604020202020204" pitchFamily="34" charset="0"/>
              </a:rPr>
              <a:t>Plan the number of employees and skills needed.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en-US">
                <a:latin typeface="Arial" panose="020B0604020202020204" pitchFamily="34" charset="0"/>
              </a:rPr>
              <a:t>Adjust the workforce to meet changes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en-US">
                <a:latin typeface="Arial" panose="020B0604020202020204" pitchFamily="34" charset="0"/>
              </a:rPr>
              <a:t> Plan how to attract and keep good employees</a:t>
            </a:r>
          </a:p>
          <a:p>
            <a:pPr marL="228600" indent="-228600" eaLnBrk="1" hangingPunct="1"/>
            <a:r>
              <a:rPr lang="en-US" altLang="en-US">
                <a:latin typeface="Arial" panose="020B0604020202020204" pitchFamily="34" charset="0"/>
              </a:rPr>
              <a:t>    a. Right combination of pay, benefits and working conditions</a:t>
            </a:r>
          </a:p>
          <a:p>
            <a:pPr marL="228600" indent="-228600" eaLnBrk="1" hangingPunct="1"/>
            <a:r>
              <a:rPr lang="en-US" altLang="en-US">
                <a:latin typeface="Arial" panose="020B0604020202020204" pitchFamily="34" charset="0"/>
              </a:rPr>
              <a:t>    b. Create and market the environment to attract the correct employees.</a:t>
            </a:r>
          </a:p>
        </p:txBody>
      </p:sp>
    </p:spTree>
    <p:extLst>
      <p:ext uri="{BB962C8B-B14F-4D97-AF65-F5344CB8AC3E}">
        <p14:creationId xmlns:p14="http://schemas.microsoft.com/office/powerpoint/2010/main" val="4247055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Job redesign might be used to tailor a job to a person’s strengths.</a:t>
            </a:r>
          </a:p>
          <a:p>
            <a:r>
              <a:rPr lang="en-US" dirty="0"/>
              <a:t>Job rotation moves people around to different jobs.  Downside is that it is costly and probably not as efficient.</a:t>
            </a:r>
          </a:p>
          <a:p>
            <a:r>
              <a:rPr lang="en-US" dirty="0"/>
              <a:t>Job enlargement is simply adding more tasks for a person to do. </a:t>
            </a:r>
          </a:p>
          <a:p>
            <a:r>
              <a:rPr lang="en-US" dirty="0"/>
              <a:t>Job enrichment is when the job is made more fulfilling, possibly by giving more responsibility and authority.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9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Flextime – let employees choose their hours of work, within some constraint.</a:t>
            </a:r>
          </a:p>
          <a:p>
            <a:r>
              <a:rPr lang="en-US" dirty="0"/>
              <a:t>Compressed workweeks have employees working 40 hours in 4 days, leaving three day weekends.</a:t>
            </a:r>
          </a:p>
          <a:p>
            <a:r>
              <a:rPr lang="en-US" dirty="0"/>
              <a:t>In job sharing, two people have one job.  They share it by working different days.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03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Wages – hourly pay.</a:t>
            </a:r>
          </a:p>
          <a:p>
            <a:r>
              <a:rPr lang="en-US" dirty="0"/>
              <a:t>Salary – pay for a period, such as a 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00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example of upward feedback is Start/Stop/Continue.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94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Downsizing means layoffs.  The business is </a:t>
            </a:r>
            <a:r>
              <a:rPr lang="en-US"/>
              <a:t>getting smaller.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40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Rectangle 10"/>
          <p:cNvSpPr txBox="1">
            <a:spLocks noChangeArrowheads="1"/>
          </p:cNvSpPr>
          <p:nvPr userDrawn="1"/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E00DBEA3-1F90-48DE-82AD-15C849F351CF}" type="slidenum">
              <a:rPr lang="en-US" altLang="en-US" sz="1200" smtClean="0">
                <a:solidFill>
                  <a:srgbClr val="898989"/>
                </a:solidFill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B7E16-C42A-4FE9-9D53-EB6BEE17D2F3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5BAA8-8F16-4689-A993-8738D1DABC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406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775A-A453-4DF6-87FE-420D0B32A010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23E0C-B958-4DF7-A7D0-68D10FDC45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013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668F8-AD50-4196-BA0F-3D94799808E1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96FE1-19A6-4BF5-87CA-A5305A6D97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26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143000" y="1524000"/>
            <a:ext cx="7010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2"/>
          <p:cNvGrpSpPr>
            <a:grpSpLocks/>
          </p:cNvGrpSpPr>
          <p:nvPr userDrawn="1"/>
        </p:nvGrpSpPr>
        <p:grpSpPr bwMode="auto">
          <a:xfrm>
            <a:off x="-3222625" y="304800"/>
            <a:ext cx="4365625" cy="4724400"/>
            <a:chOff x="-2030" y="192"/>
            <a:chExt cx="2750" cy="2976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8DB35-0154-42DB-ADAA-EE7C1CE7F4C9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DE317-4465-49E9-9CAC-FEEEA90B34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47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A55C2-FBBE-4D89-9CC7-143C5E92CCB9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8C160-457C-4895-8429-C9F8E8199C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248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28F96-339D-431A-A0B4-582B0910A5FB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3CFD9-4557-4F66-96E8-98C82207B5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247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2F9E-DA95-483A-A196-5F581DEBCEB5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92AC7-977A-4E79-BEDB-01CC3E1D0C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92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833D8-31D4-4DFB-8D24-9EFCDB23F019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D8E2B-12B7-4688-875B-BDA264BB55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727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69ED4-06E6-4E65-A6F9-1F5F6A9E7B65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D1FAA-DAED-4432-8C1B-9402F97EC8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04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D5539-6D42-4CA3-B013-26A208155C94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99F57-C09A-48D7-A5AE-D200454A95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30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57B55-C174-4B4B-A8C9-313515F1E445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97D29-2C75-4421-ACE4-DFD6B0B460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44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6CE110-9196-496B-A7FE-E4B7B56840DF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A1FB99-579B-41F3-A6E0-9B5E2227AA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s://vtechworks.lib.vt.edu/handle/10919/8484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creativecommons.org/licenses/by/4.0/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Category:Figures_from_Fundamentals_of_Business_by_Skripak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://hdl.handle.net/10919/709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s.wikimedia.org/wiki/Category:Figures_from_Fundamentals_of_Business_by_Skripa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s.wikimedia.org/wiki/Category:Figures_from_Fundamentals_of_Business_by_Skripa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Managing Human Resources</a:t>
            </a:r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7937" y="6567488"/>
            <a:ext cx="517366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100" dirty="0">
                <a:latin typeface="Arial" panose="020B0604020202020204" pitchFamily="34" charset="0"/>
                <a:hlinkClick r:id="rId2"/>
              </a:rPr>
              <a:t>https://vtechworks.lib.vt.edu/handle/10919/84848</a:t>
            </a:r>
            <a:r>
              <a:rPr lang="en-US" altLang="en-US" sz="1100" dirty="0">
                <a:latin typeface="Arial" panose="020B0604020202020204" pitchFamily="34" charset="0"/>
              </a:rPr>
              <a:t> </a:t>
            </a:r>
            <a:endParaRPr lang="en-US" altLang="en-US" sz="1100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Adapted from </a:t>
            </a:r>
            <a:r>
              <a:rPr lang="en-US" altLang="en-US" sz="1200" i="1">
                <a:latin typeface="Arial" panose="020B0604020202020204" pitchFamily="34" charset="0"/>
              </a:rPr>
              <a:t>Fundamentals of Business </a:t>
            </a:r>
            <a:endParaRPr lang="en-US" altLang="en-US" sz="1200">
              <a:latin typeface="Arial" panose="020B0604020202020204" pitchFamily="34" charset="0"/>
            </a:endParaRPr>
          </a:p>
        </p:txBody>
      </p:sp>
      <p:pic>
        <p:nvPicPr>
          <p:cNvPr id="8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621916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52400" y="6206320"/>
            <a:ext cx="7631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©William Klinger. This work is licensed under a </a:t>
            </a:r>
            <a:r>
              <a:rPr lang="en-US" sz="1600" dirty="0">
                <a:hlinkClick r:id="rId5"/>
              </a:rPr>
              <a:t>Creative Commons Attribution 4.0 license</a:t>
            </a:r>
            <a:r>
              <a:rPr lang="en-US" dirty="0"/>
              <a:t> </a:t>
            </a:r>
          </a:p>
        </p:txBody>
      </p:sp>
      <p:pic>
        <p:nvPicPr>
          <p:cNvPr id="12" name="Picture 2" descr="https://mirrors.creativecommons.org/presskit/buttons/88x31/png/b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105" y="6276998"/>
            <a:ext cx="716164" cy="25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787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Contingent Workers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Temporary</a:t>
            </a:r>
          </a:p>
          <a:p>
            <a:r>
              <a:rPr lang="en-US" dirty="0"/>
              <a:t>Part-time</a:t>
            </a:r>
          </a:p>
          <a:p>
            <a:r>
              <a:rPr lang="en-US" dirty="0"/>
              <a:t>Contractors</a:t>
            </a:r>
          </a:p>
        </p:txBody>
      </p:sp>
    </p:spTree>
    <p:extLst>
      <p:ext uri="{BB962C8B-B14F-4D97-AF65-F5344CB8AC3E}">
        <p14:creationId xmlns:p14="http://schemas.microsoft.com/office/powerpoint/2010/main" val="3088017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Employees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New-employee orientation</a:t>
            </a:r>
          </a:p>
          <a:p>
            <a:r>
              <a:rPr lang="en-US" dirty="0"/>
              <a:t>Training</a:t>
            </a:r>
          </a:p>
          <a:p>
            <a:r>
              <a:rPr lang="en-US" dirty="0">
                <a:solidFill>
                  <a:schemeClr val="accent1"/>
                </a:solidFill>
              </a:rPr>
              <a:t>Job redesign</a:t>
            </a:r>
          </a:p>
          <a:p>
            <a:r>
              <a:rPr lang="en-US" dirty="0">
                <a:solidFill>
                  <a:schemeClr val="accent1"/>
                </a:solidFill>
              </a:rPr>
              <a:t>Job rotation</a:t>
            </a:r>
          </a:p>
          <a:p>
            <a:r>
              <a:rPr lang="en-US" dirty="0">
                <a:solidFill>
                  <a:schemeClr val="accent1"/>
                </a:solidFill>
              </a:rPr>
              <a:t>Job enlargement</a:t>
            </a:r>
          </a:p>
          <a:p>
            <a:r>
              <a:rPr lang="en-US" dirty="0">
                <a:solidFill>
                  <a:schemeClr val="accent1"/>
                </a:solidFill>
              </a:rPr>
              <a:t>Job enrichment</a:t>
            </a:r>
          </a:p>
        </p:txBody>
      </p:sp>
    </p:spTree>
    <p:extLst>
      <p:ext uri="{BB962C8B-B14F-4D97-AF65-F5344CB8AC3E}">
        <p14:creationId xmlns:p14="http://schemas.microsoft.com/office/powerpoint/2010/main" val="4113818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Work Arrangements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Flextime</a:t>
            </a:r>
          </a:p>
          <a:p>
            <a:r>
              <a:rPr lang="en-US" dirty="0"/>
              <a:t>Compressed workweeks</a:t>
            </a:r>
          </a:p>
          <a:p>
            <a:r>
              <a:rPr lang="en-US" dirty="0"/>
              <a:t>Job sharing</a:t>
            </a:r>
          </a:p>
          <a:p>
            <a:r>
              <a:rPr lang="en-US" dirty="0"/>
              <a:t>Telecommuting</a:t>
            </a:r>
          </a:p>
        </p:txBody>
      </p:sp>
    </p:spTree>
    <p:extLst>
      <p:ext uri="{BB962C8B-B14F-4D97-AF65-F5344CB8AC3E}">
        <p14:creationId xmlns:p14="http://schemas.microsoft.com/office/powerpoint/2010/main" val="574547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HR Defines Compensation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Wage</a:t>
            </a:r>
            <a:r>
              <a:rPr lang="en-US" dirty="0"/>
              <a:t> and </a:t>
            </a:r>
            <a:r>
              <a:rPr lang="en-US" dirty="0">
                <a:solidFill>
                  <a:schemeClr val="accent1"/>
                </a:solidFill>
              </a:rPr>
              <a:t>salary</a:t>
            </a:r>
            <a:r>
              <a:rPr lang="en-US" dirty="0"/>
              <a:t> structure</a:t>
            </a:r>
          </a:p>
          <a:p>
            <a:r>
              <a:rPr lang="en-US" dirty="0"/>
              <a:t>Piecework </a:t>
            </a:r>
          </a:p>
          <a:p>
            <a:r>
              <a:rPr lang="en-US" dirty="0"/>
              <a:t>Commissions</a:t>
            </a:r>
          </a:p>
          <a:p>
            <a:r>
              <a:rPr lang="en-US" dirty="0"/>
              <a:t>Incentive programs</a:t>
            </a:r>
          </a:p>
          <a:p>
            <a:pPr lvl="1"/>
            <a:r>
              <a:rPr lang="en-US" dirty="0"/>
              <a:t>Bonus plans</a:t>
            </a:r>
          </a:p>
          <a:p>
            <a:pPr lvl="1"/>
            <a:r>
              <a:rPr lang="en-US" dirty="0"/>
              <a:t>Profit-sharing plans</a:t>
            </a:r>
          </a:p>
          <a:p>
            <a:pPr lvl="1"/>
            <a:r>
              <a:rPr lang="en-US" dirty="0"/>
              <a:t>Employee Stock Ownership Plan (</a:t>
            </a:r>
            <a:r>
              <a:rPr lang="en-US" dirty="0">
                <a:solidFill>
                  <a:schemeClr val="accent1"/>
                </a:solidFill>
              </a:rPr>
              <a:t>ESOP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Stock options</a:t>
            </a:r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4724400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5430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HR Defines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Insurance</a:t>
            </a:r>
          </a:p>
          <a:p>
            <a:pPr lvl="1"/>
            <a:r>
              <a:rPr lang="en-US" dirty="0"/>
              <a:t>Health</a:t>
            </a:r>
          </a:p>
          <a:p>
            <a:pPr lvl="1"/>
            <a:r>
              <a:rPr lang="en-US" dirty="0"/>
              <a:t>Life</a:t>
            </a:r>
          </a:p>
          <a:p>
            <a:pPr lvl="1"/>
            <a:r>
              <a:rPr lang="en-US" dirty="0"/>
              <a:t>Disability</a:t>
            </a:r>
          </a:p>
          <a:p>
            <a:r>
              <a:rPr lang="en-US" dirty="0"/>
              <a:t>Various</a:t>
            </a:r>
          </a:p>
          <a:p>
            <a:pPr lvl="1"/>
            <a:r>
              <a:rPr lang="en-US" dirty="0"/>
              <a:t>Legal help</a:t>
            </a:r>
          </a:p>
          <a:p>
            <a:pPr lvl="1"/>
            <a:r>
              <a:rPr lang="en-US" dirty="0"/>
              <a:t>Adoption help</a:t>
            </a:r>
          </a:p>
          <a:p>
            <a:pPr lvl="1"/>
            <a:r>
              <a:rPr lang="en-US" dirty="0"/>
              <a:t>Laundry</a:t>
            </a:r>
          </a:p>
          <a:p>
            <a:pPr lvl="1"/>
            <a:r>
              <a:rPr lang="en-US" dirty="0"/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2447405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HR Defines Retirement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391400" cy="45259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Defined benefit plans</a:t>
            </a:r>
          </a:p>
          <a:p>
            <a:pPr lvl="1"/>
            <a:r>
              <a:rPr lang="en-US" dirty="0"/>
              <a:t>Aka pension plans</a:t>
            </a:r>
          </a:p>
          <a:p>
            <a:pPr lvl="1"/>
            <a:r>
              <a:rPr lang="en-US" dirty="0"/>
              <a:t>Retirement income defined by formula</a:t>
            </a:r>
          </a:p>
          <a:p>
            <a:pPr lvl="2"/>
            <a:r>
              <a:rPr lang="en-US" dirty="0"/>
              <a:t>Based on age and years with firm</a:t>
            </a:r>
          </a:p>
          <a:p>
            <a:pPr lvl="1"/>
            <a:r>
              <a:rPr lang="en-US" dirty="0"/>
              <a:t>Employee does not contribute</a:t>
            </a:r>
          </a:p>
          <a:p>
            <a:r>
              <a:rPr lang="en-US" dirty="0">
                <a:solidFill>
                  <a:schemeClr val="accent1"/>
                </a:solidFill>
              </a:rPr>
              <a:t>Defined contribution plans</a:t>
            </a:r>
          </a:p>
          <a:p>
            <a:pPr lvl="1"/>
            <a:r>
              <a:rPr lang="en-US" dirty="0"/>
              <a:t>E.g. 401(k), 403(b)</a:t>
            </a:r>
          </a:p>
          <a:p>
            <a:pPr lvl="1"/>
            <a:r>
              <a:rPr lang="en-US" dirty="0"/>
              <a:t>Employer pays into account for employee</a:t>
            </a:r>
          </a:p>
          <a:p>
            <a:pPr lvl="1"/>
            <a:r>
              <a:rPr lang="en-US" dirty="0"/>
              <a:t>Employee may contribute</a:t>
            </a:r>
          </a:p>
          <a:p>
            <a:pPr lvl="1"/>
            <a:r>
              <a:rPr lang="en-US" dirty="0"/>
              <a:t>Company may match employee contribution</a:t>
            </a:r>
          </a:p>
        </p:txBody>
      </p:sp>
      <p:pic>
        <p:nvPicPr>
          <p:cNvPr id="5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6675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0487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Tax-Advantaged Accounts</a:t>
            </a:r>
          </a:p>
        </p:txBody>
      </p:sp>
      <p:graphicFrame>
        <p:nvGraphicFramePr>
          <p:cNvPr id="4" name="Content Placeholder 3" descr="Compares 401(k), IRA and Roth IRA.  " title="Tax advantaged account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874311"/>
              </p:ext>
            </p:extLst>
          </p:nvPr>
        </p:nvGraphicFramePr>
        <p:xfrm>
          <a:off x="1219200" y="1828800"/>
          <a:ext cx="7772401" cy="3841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3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890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401(k)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Roth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99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Contributions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are tax-deductible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90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Investments grow tax-free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90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Earliest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w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ithdrawal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59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Verdana"/>
                        </a:rPr>
                        <a:t>½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59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Verdana"/>
                        </a:rPr>
                        <a:t>½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59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Verdana"/>
                        </a:rPr>
                        <a:t>½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90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Withdrawals taxed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90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Employers contribute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Usually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399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Min. initial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contribution  </a:t>
                      </a:r>
                      <a:br>
                        <a:rPr lang="en-US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- typical bank (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mmkt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/CD)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$3,000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$25/$300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$3,000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$25/$300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90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Max. annual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contribution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6675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6931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HR Benefits and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Family-friendly programs</a:t>
            </a:r>
          </a:p>
          <a:p>
            <a:pPr lvl="1"/>
            <a:r>
              <a:rPr lang="en-US" dirty="0"/>
              <a:t>Dependent care</a:t>
            </a:r>
          </a:p>
          <a:p>
            <a:pPr lvl="2"/>
            <a:r>
              <a:rPr lang="en-US" dirty="0"/>
              <a:t>RVCC provides on-site day care</a:t>
            </a:r>
          </a:p>
          <a:p>
            <a:pPr lvl="1"/>
            <a:r>
              <a:rPr lang="en-US" dirty="0"/>
              <a:t>Paid parental leave</a:t>
            </a:r>
          </a:p>
          <a:p>
            <a:pPr lvl="1"/>
            <a:r>
              <a:rPr lang="en-US" dirty="0"/>
              <a:t>Vacation days</a:t>
            </a:r>
          </a:p>
          <a:p>
            <a:pPr lvl="1"/>
            <a:r>
              <a:rPr lang="en-US" dirty="0"/>
              <a:t>Personal days</a:t>
            </a:r>
          </a:p>
        </p:txBody>
      </p:sp>
    </p:spTree>
    <p:extLst>
      <p:ext uri="{BB962C8B-B14F-4D97-AF65-F5344CB8AC3E}">
        <p14:creationId xmlns:p14="http://schemas.microsoft.com/office/powerpoint/2010/main" val="3502510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Flex (Cafeteria-style)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315200" cy="4525963"/>
          </a:xfrm>
        </p:spPr>
        <p:txBody>
          <a:bodyPr/>
          <a:lstStyle/>
          <a:p>
            <a:r>
              <a:rPr lang="en-US" dirty="0"/>
              <a:t>Not all workers have same benefit needs</a:t>
            </a:r>
          </a:p>
          <a:p>
            <a:pPr lvl="1"/>
            <a:r>
              <a:rPr lang="en-US" dirty="0"/>
              <a:t>Different life stages</a:t>
            </a:r>
          </a:p>
          <a:p>
            <a:pPr lvl="1"/>
            <a:r>
              <a:rPr lang="en-US" dirty="0"/>
              <a:t>Different family status</a:t>
            </a:r>
          </a:p>
          <a:p>
            <a:r>
              <a:rPr lang="en-US" dirty="0"/>
              <a:t>Allow workers to purchase benefits they need</a:t>
            </a:r>
          </a:p>
          <a:p>
            <a:pPr lvl="1"/>
            <a:r>
              <a:rPr lang="en-US" dirty="0"/>
              <a:t>Usually limited to </a:t>
            </a:r>
          </a:p>
          <a:p>
            <a:pPr lvl="2"/>
            <a:r>
              <a:rPr lang="en-US" dirty="0"/>
              <a:t>Health insurance</a:t>
            </a:r>
          </a:p>
          <a:p>
            <a:pPr lvl="2"/>
            <a:r>
              <a:rPr lang="en-US" dirty="0"/>
              <a:t>Life insurance</a:t>
            </a:r>
          </a:p>
        </p:txBody>
      </p:sp>
      <p:pic>
        <p:nvPicPr>
          <p:cNvPr id="5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6675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0590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Appraisal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HR defines</a:t>
            </a:r>
          </a:p>
          <a:p>
            <a:pPr lvl="1"/>
            <a:r>
              <a:rPr lang="en-US" dirty="0"/>
              <a:t>How to do it</a:t>
            </a:r>
          </a:p>
          <a:p>
            <a:pPr lvl="1"/>
            <a:r>
              <a:rPr lang="en-US" dirty="0"/>
              <a:t>When to do it</a:t>
            </a:r>
          </a:p>
          <a:p>
            <a:r>
              <a:rPr lang="en-US" dirty="0"/>
              <a:t>Appraisal should be</a:t>
            </a:r>
          </a:p>
          <a:p>
            <a:pPr lvl="1"/>
            <a:r>
              <a:rPr lang="en-US" dirty="0"/>
              <a:t>Based on objectives</a:t>
            </a:r>
          </a:p>
          <a:p>
            <a:pPr lvl="1"/>
            <a:r>
              <a:rPr lang="en-US" dirty="0"/>
              <a:t>Written</a:t>
            </a:r>
          </a:p>
          <a:p>
            <a:pPr lvl="1"/>
            <a:r>
              <a:rPr lang="en-US" dirty="0"/>
              <a:t>Acknowledged by employee</a:t>
            </a:r>
          </a:p>
        </p:txBody>
      </p:sp>
    </p:spTree>
    <p:extLst>
      <p:ext uri="{BB962C8B-B14F-4D97-AF65-F5344CB8AC3E}">
        <p14:creationId xmlns:p14="http://schemas.microsoft.com/office/powerpoint/2010/main" val="1625966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Review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8077200" cy="4525963"/>
          </a:xfrm>
        </p:spPr>
        <p:txBody>
          <a:bodyPr/>
          <a:lstStyle/>
          <a:p>
            <a:r>
              <a:rPr lang="en-US" dirty="0"/>
              <a:t>What is the difference between intrinsic and extrinsic motivation?</a:t>
            </a:r>
          </a:p>
          <a:p>
            <a:pPr lvl="0"/>
            <a:r>
              <a:rPr lang="en-US" dirty="0"/>
              <a:t>What do firms provide to satisfy these needs:</a:t>
            </a:r>
          </a:p>
          <a:p>
            <a:pPr lvl="1"/>
            <a:r>
              <a:rPr lang="en-US" sz="2400" dirty="0"/>
              <a:t>Physiological</a:t>
            </a:r>
          </a:p>
          <a:p>
            <a:pPr lvl="1"/>
            <a:r>
              <a:rPr lang="en-US" sz="2400" dirty="0"/>
              <a:t>Safety</a:t>
            </a:r>
          </a:p>
          <a:p>
            <a:pPr lvl="1"/>
            <a:r>
              <a:rPr lang="en-US" sz="2400" dirty="0"/>
              <a:t>Social</a:t>
            </a:r>
          </a:p>
          <a:p>
            <a:pPr lvl="1"/>
            <a:r>
              <a:rPr lang="en-US" sz="2400" dirty="0"/>
              <a:t>Self-esteem</a:t>
            </a:r>
          </a:p>
          <a:p>
            <a:pPr lvl="1"/>
            <a:r>
              <a:rPr lang="en-US" sz="2400" dirty="0"/>
              <a:t>Self-actualization</a:t>
            </a:r>
          </a:p>
          <a:p>
            <a:r>
              <a:rPr lang="en-US" dirty="0"/>
              <a:t>What are hygiene factors?  Examples?</a:t>
            </a:r>
          </a:p>
          <a:p>
            <a:r>
              <a:rPr lang="en-US" dirty="0"/>
              <a:t>Describe Expectancy and Equity Theories.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Appraisal Process</a:t>
            </a:r>
          </a:p>
        </p:txBody>
      </p:sp>
      <p:pic>
        <p:nvPicPr>
          <p:cNvPr id="4" name="Content Placeholder 3" descr="Set goals.  Complete written evaluation.  Meet with employee." title="Performance appraisal step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469" y="2165298"/>
            <a:ext cx="5688061" cy="3395766"/>
          </a:xfrm>
          <a:prstGeom prst="rect">
            <a:avLst/>
          </a:prstGeom>
          <a:noFill/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57163" y="6581775"/>
            <a:ext cx="86233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100" dirty="0">
                <a:latin typeface="Arial" panose="020B0604020202020204" pitchFamily="34" charset="0"/>
              </a:rPr>
              <a:t>Photo CC BY 4.0. Retrieved from: </a:t>
            </a:r>
            <a:r>
              <a:rPr lang="en-US" altLang="en-US" sz="1100" u="sng" dirty="0">
                <a:latin typeface="Arial" panose="020B0604020202020204" pitchFamily="34" charset="0"/>
                <a:hlinkClick r:id="rId3"/>
              </a:rPr>
              <a:t>https://commons.wikimedia.org/wiki/Category:Figures_from_Fundamentals_of_Business_by_Skripak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944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Appraisal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360-Degree review</a:t>
            </a:r>
          </a:p>
          <a:p>
            <a:pPr lvl="1"/>
            <a:r>
              <a:rPr lang="en-US" dirty="0"/>
              <a:t>Feedback from manager, peers, direct reports</a:t>
            </a:r>
          </a:p>
          <a:p>
            <a:r>
              <a:rPr lang="en-US" dirty="0"/>
              <a:t>Upward feedback</a:t>
            </a:r>
          </a:p>
          <a:p>
            <a:pPr lvl="1"/>
            <a:r>
              <a:rPr lang="en-US" dirty="0"/>
              <a:t>Feedback from subordinates</a:t>
            </a:r>
          </a:p>
        </p:txBody>
      </p:sp>
    </p:spTree>
    <p:extLst>
      <p:ext uri="{BB962C8B-B14F-4D97-AF65-F5344CB8AC3E}">
        <p14:creationId xmlns:p14="http://schemas.microsoft.com/office/powerpoint/2010/main" val="50217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HR defines the process</a:t>
            </a:r>
          </a:p>
          <a:p>
            <a:r>
              <a:rPr lang="en-US" dirty="0">
                <a:solidFill>
                  <a:schemeClr val="accent1"/>
                </a:solidFill>
              </a:rPr>
              <a:t>Employment at will</a:t>
            </a:r>
          </a:p>
          <a:p>
            <a:r>
              <a:rPr lang="en-US" dirty="0"/>
              <a:t>Termination for performance</a:t>
            </a:r>
          </a:p>
          <a:p>
            <a:r>
              <a:rPr lang="en-US" dirty="0">
                <a:solidFill>
                  <a:schemeClr val="accent1"/>
                </a:solidFill>
              </a:rPr>
              <a:t>Downsizing</a:t>
            </a:r>
          </a:p>
        </p:txBody>
      </p:sp>
    </p:spTree>
    <p:extLst>
      <p:ext uri="{BB962C8B-B14F-4D97-AF65-F5344CB8AC3E}">
        <p14:creationId xmlns:p14="http://schemas.microsoft.com/office/powerpoint/2010/main" val="4161177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Learning Objectives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467600" cy="4525963"/>
          </a:xfrm>
        </p:spPr>
        <p:txBody>
          <a:bodyPr/>
          <a:lstStyle/>
          <a:p>
            <a:pPr lvl="0"/>
            <a:r>
              <a:rPr lang="en-US" dirty="0"/>
              <a:t>Understand human resource plans.</a:t>
            </a:r>
          </a:p>
          <a:p>
            <a:r>
              <a:rPr lang="en-US" dirty="0"/>
              <a:t>Explain how companies train and develop employees and the value of diversity. </a:t>
            </a:r>
          </a:p>
          <a:p>
            <a:r>
              <a:rPr lang="en-US" dirty="0"/>
              <a:t>Identify factors that make an organization a good place to work. </a:t>
            </a:r>
          </a:p>
          <a:p>
            <a:r>
              <a:rPr lang="en-US" dirty="0"/>
              <a:t>Explain how managers evaluate employee performance and retain qualified employees.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8125" y="6567488"/>
            <a:ext cx="4584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200">
                <a:latin typeface="Arial" panose="020B0604020202020204" pitchFamily="34" charset="0"/>
                <a:hlinkClick r:id="rId2"/>
              </a:rPr>
              <a:t>ttp://hdl.handle.net/10919/70961</a:t>
            </a:r>
            <a:endParaRPr lang="en-US" altLang="en-US" sz="1200"/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Adapted from </a:t>
            </a:r>
            <a:r>
              <a:rPr lang="en-US" altLang="en-US" sz="1200" i="1">
                <a:latin typeface="Arial" panose="020B0604020202020204" pitchFamily="34" charset="0"/>
              </a:rPr>
              <a:t>Fundamentals of Business </a:t>
            </a:r>
            <a:endParaRPr lang="en-US" altLang="en-US" sz="1200">
              <a:latin typeface="Arial" panose="020B0604020202020204" pitchFamily="34" charset="0"/>
            </a:endParaRPr>
          </a:p>
        </p:txBody>
      </p:sp>
      <p:pic>
        <p:nvPicPr>
          <p:cNvPr id="9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6608182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Resources (</a:t>
            </a:r>
            <a:r>
              <a:rPr lang="en-US" dirty="0">
                <a:solidFill>
                  <a:schemeClr val="accent1"/>
                </a:solidFill>
              </a:rPr>
              <a:t>HR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Job analysis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Job description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Job specification</a:t>
            </a:r>
          </a:p>
          <a:p>
            <a:r>
              <a:rPr lang="en-US" dirty="0"/>
              <a:t>Supply and demand forecasting</a:t>
            </a:r>
          </a:p>
          <a:p>
            <a:pPr lvl="1"/>
            <a:r>
              <a:rPr lang="en-US" dirty="0"/>
              <a:t>Expected </a:t>
            </a:r>
            <a:r>
              <a:rPr lang="en-US" dirty="0">
                <a:solidFill>
                  <a:schemeClr val="accent1"/>
                </a:solidFill>
              </a:rPr>
              <a:t>turnover</a:t>
            </a:r>
            <a:r>
              <a:rPr lang="en-US" dirty="0"/>
              <a:t> (losses)</a:t>
            </a:r>
          </a:p>
          <a:p>
            <a:pPr lvl="1"/>
            <a:r>
              <a:rPr lang="en-US" dirty="0"/>
              <a:t>Expected needs</a:t>
            </a:r>
          </a:p>
        </p:txBody>
      </p:sp>
      <p:pic>
        <p:nvPicPr>
          <p:cNvPr id="4" name="Picture 3" descr="Identfy resources on hand.  Forecast needs.  Measure the gap which is the need." title="Planning step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343400"/>
            <a:ext cx="3846388" cy="2301240"/>
          </a:xfrm>
          <a:prstGeom prst="rect">
            <a:avLst/>
          </a:prstGeom>
          <a:noFill/>
        </p:spPr>
      </p:pic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57163" y="6581775"/>
            <a:ext cx="85763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100" dirty="0">
                <a:latin typeface="Arial" panose="020B0604020202020204" pitchFamily="34" charset="0"/>
              </a:rPr>
              <a:t>Figure CC BY 4.0. Retrieved from: </a:t>
            </a:r>
            <a:r>
              <a:rPr lang="en-US" altLang="en-US" sz="1100" u="sng" dirty="0">
                <a:latin typeface="Arial" panose="020B0604020202020204" pitchFamily="34" charset="0"/>
                <a:hlinkClick r:id="rId4"/>
              </a:rPr>
              <a:t>https://commons.wikimedia.org/wiki/Category:Figures_from_Fundamentals_of_Business_by_Skripak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58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chemeClr val="bg1"/>
                </a:solidFill>
              </a:rPr>
              <a:t>9-</a:t>
            </a:r>
            <a:fld id="{106B4B70-3DF3-452F-8EC3-256812D64027}" type="slidenum">
              <a:rPr lang="en-US" altLang="en-US" sz="1400">
                <a:solidFill>
                  <a:schemeClr val="bg1"/>
                </a:solidFill>
              </a:rPr>
              <a:pPr eaLnBrk="1" hangingPunct="1"/>
              <a:t>5</a:t>
            </a:fld>
            <a:endParaRPr lang="en-US" altLang="en-US" sz="1400">
              <a:solidFill>
                <a:schemeClr val="bg1"/>
              </a:solidFill>
            </a:endParaRPr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3820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Defines Hiring Process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1536" y="990600"/>
            <a:ext cx="7772400" cy="5181600"/>
          </a:xfrm>
        </p:spPr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sz="2400" dirty="0"/>
              <a:t>Develops staffing plans based on strategies and needs</a:t>
            </a:r>
          </a:p>
          <a:p>
            <a:pPr eaLnBrk="1" hangingPunct="1"/>
            <a:r>
              <a:rPr lang="en-US" altLang="en-US" sz="2400" dirty="0"/>
              <a:t>Hiring </a:t>
            </a:r>
            <a:r>
              <a:rPr lang="en-US" altLang="en-US" sz="2400" u="sng" dirty="0"/>
              <a:t>process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 dirty="0"/>
              <a:t>Require job description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 dirty="0"/>
              <a:t>Advertises for qualified candidates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 dirty="0"/>
              <a:t>Reviews applications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 dirty="0"/>
              <a:t>Interviewing done by hiring organization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 dirty="0"/>
              <a:t>Prepares offer</a:t>
            </a:r>
          </a:p>
        </p:txBody>
      </p:sp>
      <p:pic>
        <p:nvPicPr>
          <p:cNvPr id="5" name="Picture 1" descr="Cartoon, Icon, Light Bulb, Symb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6675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783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Internally</a:t>
            </a:r>
          </a:p>
          <a:p>
            <a:r>
              <a:rPr lang="en-US" sz="2800" dirty="0"/>
              <a:t>Externally</a:t>
            </a:r>
          </a:p>
          <a:p>
            <a:pPr lvl="1"/>
            <a:r>
              <a:rPr lang="en-US" sz="2400" dirty="0"/>
              <a:t>Corporate website</a:t>
            </a:r>
          </a:p>
          <a:p>
            <a:pPr lvl="1"/>
            <a:r>
              <a:rPr lang="en-US" sz="2400" dirty="0"/>
              <a:t>Employment websites</a:t>
            </a:r>
          </a:p>
          <a:p>
            <a:pPr lvl="1"/>
            <a:r>
              <a:rPr lang="en-US" sz="2400" dirty="0"/>
              <a:t>Social Media</a:t>
            </a:r>
          </a:p>
          <a:p>
            <a:pPr lvl="1"/>
            <a:r>
              <a:rPr lang="en-US" sz="2400" dirty="0"/>
              <a:t>Campus recruiting</a:t>
            </a:r>
          </a:p>
          <a:p>
            <a:pPr lvl="1"/>
            <a:r>
              <a:rPr lang="en-US" sz="2400" dirty="0"/>
              <a:t>Internships</a:t>
            </a:r>
          </a:p>
          <a:p>
            <a:pPr lvl="1"/>
            <a:r>
              <a:rPr lang="en-US" sz="2400" dirty="0"/>
              <a:t>Ads</a:t>
            </a:r>
          </a:p>
          <a:p>
            <a:pPr lvl="1"/>
            <a:r>
              <a:rPr lang="en-US" sz="2400" dirty="0">
                <a:solidFill>
                  <a:schemeClr val="accent1"/>
                </a:solidFill>
              </a:rPr>
              <a:t>Job fairs</a:t>
            </a:r>
          </a:p>
        </p:txBody>
      </p:sp>
    </p:spTree>
    <p:extLst>
      <p:ext uri="{BB962C8B-B14F-4D97-AF65-F5344CB8AC3E}">
        <p14:creationId xmlns:p14="http://schemas.microsoft.com/office/powerpoint/2010/main" val="407475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  <a:p>
            <a:r>
              <a:rPr lang="en-US" dirty="0"/>
              <a:t>Employment tests</a:t>
            </a:r>
          </a:p>
          <a:p>
            <a:pPr lvl="1"/>
            <a:r>
              <a:rPr lang="en-US" dirty="0"/>
              <a:t>Drug</a:t>
            </a:r>
          </a:p>
          <a:p>
            <a:pPr lvl="1"/>
            <a:r>
              <a:rPr lang="en-US" dirty="0"/>
              <a:t>Aptitude</a:t>
            </a:r>
          </a:p>
          <a:p>
            <a:r>
              <a:rPr lang="en-US" dirty="0"/>
              <a:t>Interview process</a:t>
            </a:r>
          </a:p>
          <a:p>
            <a:r>
              <a:rPr lang="en-US" dirty="0"/>
              <a:t>Physical exam</a:t>
            </a:r>
          </a:p>
          <a:p>
            <a:r>
              <a:rPr lang="en-US" dirty="0"/>
              <a:t>Reference checks</a:t>
            </a:r>
          </a:p>
        </p:txBody>
      </p:sp>
    </p:spTree>
    <p:extLst>
      <p:ext uri="{BB962C8B-B14F-4D97-AF65-F5344CB8AC3E}">
        <p14:creationId xmlns:p14="http://schemas.microsoft.com/office/powerpoint/2010/main" val="1518604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Diversity of Workforce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Increasing diversity of workforce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are the benefits of a diverse workforce?</a:t>
            </a:r>
          </a:p>
        </p:txBody>
      </p:sp>
      <p:graphicFrame>
        <p:nvGraphicFramePr>
          <p:cNvPr id="4" name="Table 3" descr="Shows the percentage of different gender and ethnic populations in the workforce." title="Diversity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74819"/>
              </p:ext>
            </p:extLst>
          </p:nvPr>
        </p:nvGraphicFramePr>
        <p:xfrm>
          <a:off x="1677259" y="2286000"/>
          <a:ext cx="6932482" cy="2133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5174">
                  <a:extLst>
                    <a:ext uri="{9D8B030D-6E8A-4147-A177-3AD203B41FA5}">
                      <a16:colId xmlns:a16="http://schemas.microsoft.com/office/drawing/2014/main" val="2116084688"/>
                    </a:ext>
                  </a:extLst>
                </a:gridCol>
                <a:gridCol w="1292436">
                  <a:extLst>
                    <a:ext uri="{9D8B030D-6E8A-4147-A177-3AD203B41FA5}">
                      <a16:colId xmlns:a16="http://schemas.microsoft.com/office/drawing/2014/main" val="791088259"/>
                    </a:ext>
                  </a:extLst>
                </a:gridCol>
                <a:gridCol w="1292436">
                  <a:extLst>
                    <a:ext uri="{9D8B030D-6E8A-4147-A177-3AD203B41FA5}">
                      <a16:colId xmlns:a16="http://schemas.microsoft.com/office/drawing/2014/main" val="3801112486"/>
                    </a:ext>
                  </a:extLst>
                </a:gridCol>
                <a:gridCol w="1292436">
                  <a:extLst>
                    <a:ext uri="{9D8B030D-6E8A-4147-A177-3AD203B41FA5}">
                      <a16:colId xmlns:a16="http://schemas.microsoft.com/office/drawing/2014/main" val="2065410025"/>
                    </a:ext>
                  </a:extLst>
                </a:gridCol>
              </a:tblGrid>
              <a:tr h="403618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Group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Males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Females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1280022"/>
                  </a:ext>
                </a:extLst>
              </a:tr>
              <a:tr h="34599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All employees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100%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53%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47%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0926273"/>
                  </a:ext>
                </a:extLst>
              </a:tr>
              <a:tr h="34599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White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79%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54%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46%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4453369"/>
                  </a:ext>
                </a:extLst>
              </a:tr>
              <a:tr h="34599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African American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12%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47%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53%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6861739"/>
                  </a:ext>
                </a:extLst>
              </a:tr>
              <a:tr h="34599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Asian/Pacific Islander/Other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9%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53%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47%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2001414"/>
                  </a:ext>
                </a:extLst>
              </a:tr>
              <a:tr h="34599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Hispanic/Latino Ethnicity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16%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58%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42%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7711829"/>
                  </a:ext>
                </a:extLst>
              </a:tr>
            </a:tbl>
          </a:graphicData>
        </a:graphic>
      </p:graphicFrame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57163" y="6581775"/>
            <a:ext cx="86233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100" dirty="0">
                <a:latin typeface="Arial" panose="020B0604020202020204" pitchFamily="34" charset="0"/>
              </a:rPr>
              <a:t>Photo CC BY 4.0. Retrieved from: </a:t>
            </a:r>
            <a:r>
              <a:rPr lang="en-US" altLang="en-US" sz="1100" u="sng" dirty="0">
                <a:latin typeface="Arial" panose="020B0604020202020204" pitchFamily="34" charset="0"/>
                <a:hlinkClick r:id="rId2"/>
              </a:rPr>
              <a:t>https://commons.wikimedia.org/wiki/Category:Figures_from_Fundamentals_of_Business_by_Skripak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575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Antidiscrimination 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Civil Rights Act</a:t>
            </a:r>
          </a:p>
          <a:p>
            <a:pPr lvl="1"/>
            <a:r>
              <a:rPr lang="en-US" sz="2400" dirty="0"/>
              <a:t>Prohibits discrimination based on race, color, religion, sex, national origin</a:t>
            </a:r>
          </a:p>
          <a:p>
            <a:r>
              <a:rPr lang="en-US" sz="2800" dirty="0"/>
              <a:t>Equal Pay Act</a:t>
            </a:r>
          </a:p>
          <a:p>
            <a:r>
              <a:rPr lang="en-US" sz="2800" dirty="0"/>
              <a:t>Age Discrimination Act</a:t>
            </a:r>
          </a:p>
          <a:p>
            <a:pPr lvl="1"/>
            <a:r>
              <a:rPr lang="en-US" sz="2400" dirty="0"/>
              <a:t>Protects workers over 40</a:t>
            </a:r>
          </a:p>
          <a:p>
            <a:r>
              <a:rPr lang="en-US" sz="2800" dirty="0"/>
              <a:t>Americans with Disabilities Act</a:t>
            </a:r>
          </a:p>
          <a:p>
            <a:r>
              <a:rPr lang="en-US" sz="2800" dirty="0"/>
              <a:t>Equal Employment Opportunity Commission (EEOC)</a:t>
            </a:r>
          </a:p>
          <a:p>
            <a:pPr lvl="1"/>
            <a:r>
              <a:rPr lang="en-US" sz="2400" dirty="0"/>
              <a:t>Enforces federal laws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714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3131</TotalTime>
  <Words>913</Words>
  <Application>Microsoft Office PowerPoint</Application>
  <PresentationFormat>On-screen Show (4:3)</PresentationFormat>
  <Paragraphs>243</Paragraphs>
  <Slides>22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Verdana</vt:lpstr>
      <vt:lpstr>Office Theme</vt:lpstr>
      <vt:lpstr>Managing Human Resources</vt:lpstr>
      <vt:lpstr>Review </vt:lpstr>
      <vt:lpstr>Learning Objectives</vt:lpstr>
      <vt:lpstr>Human Resources (HR) Planning</vt:lpstr>
      <vt:lpstr>Defines Hiring Process</vt:lpstr>
      <vt:lpstr>Recruiting</vt:lpstr>
      <vt:lpstr>Selection Process</vt:lpstr>
      <vt:lpstr>Diversity of Workforce</vt:lpstr>
      <vt:lpstr>Antidiscrimination Laws</vt:lpstr>
      <vt:lpstr>Contingent Workers</vt:lpstr>
      <vt:lpstr>Developing Employees</vt:lpstr>
      <vt:lpstr>Alternative Work Arrangements</vt:lpstr>
      <vt:lpstr>HR Defines Compensation Plan</vt:lpstr>
      <vt:lpstr>HR Defines Benefits</vt:lpstr>
      <vt:lpstr>HR Defines Retirement Benefits</vt:lpstr>
      <vt:lpstr>Tax-Advantaged Accounts</vt:lpstr>
      <vt:lpstr>HR Benefits and Programs</vt:lpstr>
      <vt:lpstr>Flex (Cafeteria-style) Benefits</vt:lpstr>
      <vt:lpstr>Performance Appraisal Process</vt:lpstr>
      <vt:lpstr>Performance Appraisal Process</vt:lpstr>
      <vt:lpstr>Performance Appraisal Process</vt:lpstr>
      <vt:lpstr>Employee Termination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Presentations</dc:title>
  <dc:creator>Administrator</dc:creator>
  <cp:lastModifiedBy>Klinger, Bill</cp:lastModifiedBy>
  <cp:revision>123</cp:revision>
  <dcterms:created xsi:type="dcterms:W3CDTF">2011-11-30T01:20:09Z</dcterms:created>
  <dcterms:modified xsi:type="dcterms:W3CDTF">2020-10-22T23:51:04Z</dcterms:modified>
</cp:coreProperties>
</file>