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01" r:id="rId2"/>
    <p:sldId id="260" r:id="rId3"/>
    <p:sldId id="273" r:id="rId4"/>
    <p:sldId id="302" r:id="rId5"/>
    <p:sldId id="303" r:id="rId6"/>
    <p:sldId id="304" r:id="rId7"/>
    <p:sldId id="305" r:id="rId8"/>
    <p:sldId id="306" r:id="rId9"/>
    <p:sldId id="307" r:id="rId10"/>
    <p:sldId id="316" r:id="rId11"/>
    <p:sldId id="311" r:id="rId12"/>
    <p:sldId id="308" r:id="rId13"/>
    <p:sldId id="309" r:id="rId14"/>
    <p:sldId id="310" r:id="rId15"/>
    <p:sldId id="312" r:id="rId16"/>
    <p:sldId id="313" r:id="rId17"/>
    <p:sldId id="317" r:id="rId18"/>
    <p:sldId id="318" r:id="rId19"/>
    <p:sldId id="315" r:id="rId20"/>
    <p:sldId id="319" r:id="rId21"/>
    <p:sldId id="326" r:id="rId22"/>
    <p:sldId id="320" r:id="rId23"/>
    <p:sldId id="325" r:id="rId24"/>
    <p:sldId id="321" r:id="rId25"/>
    <p:sldId id="322" r:id="rId26"/>
    <p:sldId id="323" r:id="rId27"/>
    <p:sldId id="324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30" autoAdjust="0"/>
    <p:restoredTop sz="63151" autoAdjust="0"/>
  </p:normalViewPr>
  <p:slideViewPr>
    <p:cSldViewPr>
      <p:cViewPr varScale="1">
        <p:scale>
          <a:sx n="63" d="100"/>
          <a:sy n="63" d="100"/>
        </p:scale>
        <p:origin x="160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2" d="100"/>
        <a:sy n="122" d="100"/>
      </p:scale>
      <p:origin x="0" y="-17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576EDDE-B6F9-4106-B6B2-369F76182CDD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A00B0B5-4A13-4BEE-A37E-2E462F6DD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Many people talk about the “Four P’s” when they describe the marketing mix.  We’ll see why “place” does not fully cover the concept later.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0B0B5-4A13-4BEE-A37E-2E462F6DD7F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642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Think about the data collected on you by grocery stores, credit card companies, Facebook, Google, Amazon, etc.  That’s secondary data just waiting to be analyzed.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0B0B5-4A13-4BEE-A37E-2E462F6DD7F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45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Hawthorne Effect – people’s behavior changes when they are being observed.</a:t>
            </a:r>
          </a:p>
          <a:p>
            <a:r>
              <a:rPr lang="en-US" dirty="0"/>
              <a:t>Data mining – going through data to get insight</a:t>
            </a:r>
          </a:p>
          <a:p>
            <a:r>
              <a:rPr lang="en-US" dirty="0"/>
              <a:t>Unobtrusive observation – watching consumers without their knowledge.  For example, tracking their movements in a store.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0B0B5-4A13-4BEE-A37E-2E462F6DD7F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51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Much more than place.  Think of Amazon.  During the pandemic businesses had to find ways to get their product out when customers couldn’t come into their stores.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0B0B5-4A13-4BEE-A37E-2E462F6DD7F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66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Distribution channel – the path of a product from the manufacturer to the consumer.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0B0B5-4A13-4BEE-A37E-2E462F6DD7F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29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08955E-DF1F-4E42-9A98-772699B9532A}" type="slidenum">
              <a:rPr lang="en-US" altLang="en-US" sz="1200"/>
              <a:pPr eaLnBrk="1" hangingPunct="1"/>
              <a:t>21</a:t>
            </a:fld>
            <a:endParaRPr lang="en-US" altLang="en-U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000">
                <a:latin typeface="Arial" panose="020B0604020202020204" pitchFamily="34" charset="0"/>
              </a:rPr>
              <a:t>Two types of warehouses, including: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>
                <a:latin typeface="Arial" panose="020B0604020202020204" pitchFamily="34" charset="0"/>
              </a:rPr>
              <a:t>•storage warehouse - hold goods for moderate to long periods to balance supply and demand between producers and purchasers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>
                <a:latin typeface="Arial" panose="020B0604020202020204" pitchFamily="34" charset="0"/>
              </a:rPr>
              <a:t>•distribution warehouse - temporary storage facilities, often holding goods for 24 hours or less</a:t>
            </a:r>
          </a:p>
          <a:p>
            <a:pPr eaLnBrk="1" hangingPunct="1">
              <a:lnSpc>
                <a:spcPct val="80000"/>
              </a:lnSpc>
            </a:pPr>
            <a:endParaRPr lang="en-US" altLang="en-US" sz="10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000">
                <a:latin typeface="Arial" panose="020B0604020202020204" pitchFamily="34" charset="0"/>
              </a:rPr>
              <a:t>Materials Handling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>
                <a:latin typeface="Arial" panose="020B0604020202020204" pitchFamily="34" charset="0"/>
              </a:rPr>
              <a:t>a. The physical distribution activity that moves items within plants, warehouses, transportation terminals, and stores.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>
                <a:latin typeface="Arial" panose="020B0604020202020204" pitchFamily="34" charset="0"/>
              </a:rPr>
              <a:t>b. Costs rise every time an item is handled.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>
                <a:latin typeface="Arial" panose="020B0604020202020204" pitchFamily="34" charset="0"/>
              </a:rPr>
              <a:t>c. Techniques are used to help firms accomplish the goal of only taking steps that add value, including: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>
                <a:latin typeface="Arial" panose="020B0604020202020204" pitchFamily="34" charset="0"/>
              </a:rPr>
              <a:t>•unitization - combining as many packages as possible into one load to be handled by a single truck or forklift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>
                <a:latin typeface="Arial" panose="020B0604020202020204" pitchFamily="34" charset="0"/>
              </a:rPr>
              <a:t>•containerization - collects packages, usually from several unitized loads, into a compact form that is relatively easy to transfer</a:t>
            </a:r>
          </a:p>
          <a:p>
            <a:pPr eaLnBrk="1" hangingPunct="1">
              <a:lnSpc>
                <a:spcPct val="80000"/>
              </a:lnSpc>
            </a:pPr>
            <a:endParaRPr lang="en-US" altLang="en-US" sz="10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000">
                <a:latin typeface="Arial" panose="020B0604020202020204" pitchFamily="34" charset="0"/>
              </a:rPr>
              <a:t>Inventory Control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>
                <a:latin typeface="Arial" panose="020B0604020202020204" pitchFamily="34" charset="0"/>
              </a:rPr>
              <a:t>a. Involves balancing the priority of limiting costs of holding stock with meeting customer demand through a variety of management methods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>
                <a:latin typeface="Arial" panose="020B0604020202020204" pitchFamily="34" charset="0"/>
              </a:rPr>
              <a:t>b. Advance computer processing, large retailers are no longer just managing inventory, but rather the entire supply chain</a:t>
            </a:r>
          </a:p>
          <a:p>
            <a:pPr eaLnBrk="1" hangingPunct="1">
              <a:lnSpc>
                <a:spcPct val="80000"/>
              </a:lnSpc>
            </a:pPr>
            <a:endParaRPr lang="en-US" altLang="en-US" sz="10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000">
                <a:latin typeface="Arial" panose="020B0604020202020204" pitchFamily="34" charset="0"/>
              </a:rPr>
              <a:t>Order Processing or Fulfillment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>
                <a:latin typeface="Arial" panose="020B0604020202020204" pitchFamily="34" charset="0"/>
              </a:rPr>
              <a:t>a. Includes all the tasks required to prepare customer orders for shipment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000">
                <a:latin typeface="Arial" panose="020B0604020202020204" pitchFamily="34" charset="0"/>
              </a:rPr>
              <a:t>b. Involves the steps of receiving shipments, as well</a:t>
            </a:r>
          </a:p>
        </p:txBody>
      </p:sp>
    </p:spTree>
    <p:extLst>
      <p:ext uri="{BB962C8B-B14F-4D97-AF65-F5344CB8AC3E}">
        <p14:creationId xmlns:p14="http://schemas.microsoft.com/office/powerpoint/2010/main" val="3161844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0B0B5-4A13-4BEE-A37E-2E462F6DD7F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71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example of a push strategy is when a business will give the sales people at a retailer an incentive to sell a particular product.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0B0B5-4A13-4BEE-A37E-2E462F6DD7F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477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Product placement – putting a product where the audience sees it in TV shows, movies, video games.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0B0B5-4A13-4BEE-A37E-2E462F6DD7F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59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Rectangle 10"/>
          <p:cNvSpPr txBox="1">
            <a:spLocks noChangeArrowheads="1"/>
          </p:cNvSpPr>
          <p:nvPr userDrawn="1"/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E00DBEA3-1F90-48DE-82AD-15C849F351CF}" type="slidenum">
              <a:rPr lang="en-US" altLang="en-US" sz="1200" smtClean="0">
                <a:solidFill>
                  <a:srgbClr val="898989"/>
                </a:solidFill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B7E16-C42A-4FE9-9D53-EB6BEE17D2F3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5BAA8-8F16-4689-A993-8738D1DABC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406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F775A-A453-4DF6-87FE-420D0B32A010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23E0C-B958-4DF7-A7D0-68D10FDC45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013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668F8-AD50-4196-BA0F-3D94799808E1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96FE1-19A6-4BF5-87CA-A5305A6D97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6263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1143000" y="1524000"/>
            <a:ext cx="70104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2"/>
          <p:cNvGrpSpPr>
            <a:grpSpLocks/>
          </p:cNvGrpSpPr>
          <p:nvPr userDrawn="1"/>
        </p:nvGrpSpPr>
        <p:grpSpPr bwMode="auto">
          <a:xfrm>
            <a:off x="-3222625" y="304800"/>
            <a:ext cx="4365625" cy="4724400"/>
            <a:chOff x="-2030" y="192"/>
            <a:chExt cx="2750" cy="2976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086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8DB35-0154-42DB-ADAA-EE7C1CE7F4C9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DE317-4465-49E9-9CAC-FEEEA90B34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4477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A55C2-FBBE-4D89-9CC7-143C5E92CCB9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8C160-457C-4895-8429-C9F8E8199C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2248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28F96-339D-431A-A0B4-582B0910A5FB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3CFD9-4557-4F66-96E8-98C82207B5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2470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2F9E-DA95-483A-A196-5F581DEBCEB5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92AC7-977A-4E79-BEDB-01CC3E1D0C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92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833D8-31D4-4DFB-8D24-9EFCDB23F019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D8E2B-12B7-4688-875B-BDA264BB55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2727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69ED4-06E6-4E65-A6F9-1F5F6A9E7B65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D1FAA-DAED-4432-8C1B-9402F97EC8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0046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D5539-6D42-4CA3-B013-26A208155C94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99F57-C09A-48D7-A5AE-D200454A95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7306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57B55-C174-4B4B-A8C9-313515F1E445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97D29-2C75-4421-ACE4-DFD6B0B460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44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6CE110-9196-496B-A7FE-E4B7B56840DF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A1FB99-579B-41F3-A6E0-9B5E2227AA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hyperlink" Target="https://vtechworks.lib.vt.edu/handle/10919/84848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creativecommons.org/licenses/by/4.0/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ons.wikimedia.org/wiki/Category:Figures_from_Fundamentals_of_Business_by_Skripak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Category:Figures_from_Fundamentals_of_Business_by_Skripak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hyperlink" Target="http://hdl.handle.net/10919/7096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Category:Figures_from_Fundamentals_of_Business_by_Skripak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mmons.wikimedia.org/wiki/Category:Figures_from_Fundamentals_of_Business_by_Skripa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Marketing: </a:t>
            </a:r>
            <a:br>
              <a:rPr lang="en-US" altLang="en-US" b="1" dirty="0"/>
            </a:br>
            <a:r>
              <a:rPr lang="en-US" altLang="en-US" sz="4000" b="1" dirty="0"/>
              <a:t>Providing Value to Customers</a:t>
            </a:r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817937" y="6567488"/>
            <a:ext cx="517366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dirty="0">
                <a:latin typeface="Arial" panose="020B0604020202020204" pitchFamily="34" charset="0"/>
              </a:rPr>
              <a:t>Download this book for free at: </a:t>
            </a:r>
            <a:r>
              <a:rPr lang="en-US" altLang="en-US" sz="1100" dirty="0">
                <a:latin typeface="Arial" panose="020B0604020202020204" pitchFamily="34" charset="0"/>
                <a:hlinkClick r:id="rId2"/>
              </a:rPr>
              <a:t>https://vtechworks.lib.vt.edu/handle/10919/84848</a:t>
            </a:r>
            <a:r>
              <a:rPr lang="en-US" altLang="en-US" sz="1100" dirty="0">
                <a:latin typeface="Arial" panose="020B0604020202020204" pitchFamily="34" charset="0"/>
              </a:rPr>
              <a:t> </a:t>
            </a:r>
            <a:endParaRPr lang="en-US" altLang="en-US" sz="1100" dirty="0"/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23813" y="6572250"/>
            <a:ext cx="3000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Adapted from </a:t>
            </a:r>
            <a:r>
              <a:rPr lang="en-US" altLang="en-US" sz="1200" i="1">
                <a:latin typeface="Arial" panose="020B0604020202020204" pitchFamily="34" charset="0"/>
              </a:rPr>
              <a:t>Fundamentals of Business </a:t>
            </a:r>
            <a:endParaRPr lang="en-US" altLang="en-US" sz="1200">
              <a:latin typeface="Arial" panose="020B0604020202020204" pitchFamily="34" charset="0"/>
            </a:endParaRPr>
          </a:p>
        </p:txBody>
      </p:sp>
      <p:pic>
        <p:nvPicPr>
          <p:cNvPr id="11" name="Picture 1569" descr="BY-NC-SA" title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6621916"/>
            <a:ext cx="922337" cy="173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52400" y="6206320"/>
            <a:ext cx="7631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©William Klinger. This work is licensed under a </a:t>
            </a:r>
            <a:r>
              <a:rPr lang="en-US" sz="1600" dirty="0">
                <a:hlinkClick r:id="rId5"/>
              </a:rPr>
              <a:t>Creative Commons Attribution 4.0 license</a:t>
            </a:r>
            <a:r>
              <a:rPr lang="en-US" dirty="0"/>
              <a:t> </a:t>
            </a:r>
          </a:p>
        </p:txBody>
      </p:sp>
      <p:pic>
        <p:nvPicPr>
          <p:cNvPr id="13" name="Picture 2" descr="https://mirrors.creativecommons.org/presskit/buttons/88x31/png/b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4105" y="6276998"/>
            <a:ext cx="716164" cy="25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1787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47800" y="2819400"/>
            <a:ext cx="6400800" cy="1752600"/>
          </a:xfrm>
        </p:spPr>
        <p:txBody>
          <a:bodyPr/>
          <a:lstStyle/>
          <a:p>
            <a:r>
              <a:rPr lang="en-US" sz="4800" dirty="0">
                <a:solidFill>
                  <a:schemeClr val="tx1"/>
                </a:solidFill>
              </a:rPr>
              <a:t>Product</a:t>
            </a:r>
          </a:p>
        </p:txBody>
      </p:sp>
    </p:spTree>
    <p:extLst>
      <p:ext uri="{BB962C8B-B14F-4D97-AF65-F5344CB8AC3E}">
        <p14:creationId xmlns:p14="http://schemas.microsoft.com/office/powerpoint/2010/main" val="3519038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customers need and want?</a:t>
            </a:r>
          </a:p>
          <a:p>
            <a:r>
              <a:rPr lang="en-US" dirty="0"/>
              <a:t>What product characteristics are important?</a:t>
            </a:r>
          </a:p>
        </p:txBody>
      </p:sp>
    </p:spTree>
    <p:extLst>
      <p:ext uri="{BB962C8B-B14F-4D97-AF65-F5344CB8AC3E}">
        <p14:creationId xmlns:p14="http://schemas.microsoft.com/office/powerpoint/2010/main" val="2954623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Market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Secondary data</a:t>
            </a:r>
          </a:p>
          <a:p>
            <a:pPr lvl="1"/>
            <a:r>
              <a:rPr lang="en-US" dirty="0"/>
              <a:t>Data already available</a:t>
            </a:r>
          </a:p>
          <a:p>
            <a:r>
              <a:rPr lang="en-US" dirty="0">
                <a:solidFill>
                  <a:schemeClr val="accent1"/>
                </a:solidFill>
              </a:rPr>
              <a:t>Primary data</a:t>
            </a:r>
          </a:p>
          <a:p>
            <a:pPr lvl="1"/>
            <a:r>
              <a:rPr lang="en-US" dirty="0"/>
              <a:t>Targeted data to be gotten first-hand</a:t>
            </a:r>
          </a:p>
          <a:p>
            <a:r>
              <a:rPr lang="en-US" dirty="0"/>
              <a:t>Common methods</a:t>
            </a:r>
          </a:p>
          <a:p>
            <a:pPr lvl="1"/>
            <a:r>
              <a:rPr lang="en-US" dirty="0"/>
              <a:t>Surveys</a:t>
            </a:r>
          </a:p>
          <a:p>
            <a:pPr lvl="1"/>
            <a:r>
              <a:rPr lang="en-US" dirty="0"/>
              <a:t>Interviews</a:t>
            </a:r>
          </a:p>
          <a:p>
            <a:pPr lvl="1"/>
            <a:r>
              <a:rPr lang="en-US" dirty="0"/>
              <a:t>Focus groups</a:t>
            </a:r>
          </a:p>
        </p:txBody>
      </p:sp>
    </p:spTree>
    <p:extLst>
      <p:ext uri="{BB962C8B-B14F-4D97-AF65-F5344CB8AC3E}">
        <p14:creationId xmlns:p14="http://schemas.microsoft.com/office/powerpoint/2010/main" val="1310757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Problem – </a:t>
            </a:r>
            <a:r>
              <a:rPr lang="en-US" sz="2800" dirty="0">
                <a:solidFill>
                  <a:schemeClr val="accent1"/>
                </a:solidFill>
              </a:rPr>
              <a:t>Hawthorne Effect</a:t>
            </a:r>
          </a:p>
          <a:p>
            <a:r>
              <a:rPr lang="en-US" sz="2800" dirty="0"/>
              <a:t>Other methods</a:t>
            </a:r>
          </a:p>
          <a:p>
            <a:pPr lvl="1"/>
            <a:r>
              <a:rPr lang="en-US" sz="2400" dirty="0"/>
              <a:t>Data mining</a:t>
            </a:r>
          </a:p>
          <a:p>
            <a:pPr lvl="1"/>
            <a:r>
              <a:rPr lang="en-US" sz="2400" dirty="0"/>
              <a:t>Unobtrusive observation</a:t>
            </a:r>
          </a:p>
          <a:p>
            <a:pPr lvl="1"/>
            <a:r>
              <a:rPr lang="en-US" sz="2400" dirty="0"/>
              <a:t>Tracking eye movement viewing ads</a:t>
            </a:r>
          </a:p>
          <a:p>
            <a:r>
              <a:rPr lang="en-US" sz="2800" dirty="0"/>
              <a:t>Exercises – How would you do this research?</a:t>
            </a:r>
          </a:p>
          <a:p>
            <a:pPr lvl="1"/>
            <a:r>
              <a:rPr lang="en-US" sz="2400" dirty="0"/>
              <a:t>You’ve been hired to find the market share for the radio station NJ 101.5. </a:t>
            </a:r>
          </a:p>
          <a:p>
            <a:pPr lvl="1"/>
            <a:r>
              <a:rPr lang="en-US" sz="2400" dirty="0"/>
              <a:t>You’ve been hired to find out what TV shows college students watch and how much.</a:t>
            </a:r>
          </a:p>
          <a:p>
            <a:pPr lvl="1"/>
            <a:r>
              <a:rPr lang="en-US" sz="2400" dirty="0"/>
              <a:t>Estimate the size of the target market for heated driveways in Somerset County.</a:t>
            </a:r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6675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3495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Trademarks</a:t>
            </a:r>
          </a:p>
          <a:p>
            <a:r>
              <a:rPr lang="en-US" dirty="0">
                <a:solidFill>
                  <a:schemeClr val="accent1"/>
                </a:solidFill>
              </a:rPr>
              <a:t>Manufacturer’s</a:t>
            </a:r>
            <a:r>
              <a:rPr lang="en-US" dirty="0"/>
              <a:t> brand</a:t>
            </a:r>
          </a:p>
          <a:p>
            <a:pPr lvl="1"/>
            <a:r>
              <a:rPr lang="en-US" dirty="0"/>
              <a:t>E.g. Coach, Nike, Apple, Ford, Gucci</a:t>
            </a:r>
          </a:p>
          <a:p>
            <a:r>
              <a:rPr lang="en-US" dirty="0">
                <a:solidFill>
                  <a:schemeClr val="accent1"/>
                </a:solidFill>
              </a:rPr>
              <a:t>Private</a:t>
            </a: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label</a:t>
            </a:r>
            <a:r>
              <a:rPr lang="en-US" dirty="0"/>
              <a:t> brands</a:t>
            </a:r>
          </a:p>
          <a:p>
            <a:pPr lvl="1"/>
            <a:r>
              <a:rPr lang="en-US" dirty="0"/>
              <a:t>E.g. Nature’s Promise, Kirkland, ShopRite</a:t>
            </a:r>
          </a:p>
          <a:p>
            <a:r>
              <a:rPr lang="en-US" dirty="0">
                <a:solidFill>
                  <a:schemeClr val="accent1"/>
                </a:solidFill>
              </a:rPr>
              <a:t>Generic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403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Brand Equity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Brand name has value</a:t>
            </a:r>
          </a:p>
          <a:p>
            <a:pPr lvl="1"/>
            <a:r>
              <a:rPr lang="en-US" dirty="0"/>
              <a:t>E.g. Apple, Gucci, Ferrari</a:t>
            </a:r>
          </a:p>
          <a:p>
            <a:r>
              <a:rPr lang="en-US" dirty="0"/>
              <a:t>Levels</a:t>
            </a:r>
          </a:p>
          <a:p>
            <a:pPr lvl="1"/>
            <a:r>
              <a:rPr lang="en-US" dirty="0"/>
              <a:t>Brand awareness</a:t>
            </a:r>
          </a:p>
          <a:p>
            <a:pPr lvl="1"/>
            <a:r>
              <a:rPr lang="en-US" dirty="0"/>
              <a:t>Brand preference</a:t>
            </a:r>
          </a:p>
          <a:p>
            <a:pPr lvl="1"/>
            <a:r>
              <a:rPr lang="en-US" dirty="0"/>
              <a:t>Brand insistence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423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of the product</a:t>
            </a:r>
          </a:p>
          <a:p>
            <a:r>
              <a:rPr lang="en-US" dirty="0"/>
              <a:t>What products have distinctive packaging?</a:t>
            </a:r>
          </a:p>
          <a:p>
            <a:pPr lvl="1"/>
            <a:r>
              <a:rPr lang="en-US" dirty="0"/>
              <a:t>Unique shape</a:t>
            </a:r>
          </a:p>
          <a:p>
            <a:pPr lvl="1"/>
            <a:r>
              <a:rPr lang="en-US" dirty="0"/>
              <a:t>Color(s)</a:t>
            </a:r>
          </a:p>
          <a:p>
            <a:pPr lvl="1"/>
            <a:r>
              <a:rPr lang="en-US" dirty="0"/>
              <a:t>Font</a:t>
            </a:r>
          </a:p>
        </p:txBody>
      </p:sp>
    </p:spTree>
    <p:extLst>
      <p:ext uri="{BB962C8B-B14F-4D97-AF65-F5344CB8AC3E}">
        <p14:creationId xmlns:p14="http://schemas.microsoft.com/office/powerpoint/2010/main" val="3814990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47800" y="2819400"/>
            <a:ext cx="6400800" cy="1752600"/>
          </a:xfrm>
        </p:spPr>
        <p:txBody>
          <a:bodyPr/>
          <a:lstStyle/>
          <a:p>
            <a:r>
              <a:rPr lang="en-US" sz="4800" dirty="0">
                <a:solidFill>
                  <a:schemeClr val="tx1"/>
                </a:solidFill>
              </a:rPr>
              <a:t>Place (Distribution)</a:t>
            </a:r>
          </a:p>
        </p:txBody>
      </p:sp>
    </p:spTree>
    <p:extLst>
      <p:ext uri="{BB962C8B-B14F-4D97-AF65-F5344CB8AC3E}">
        <p14:creationId xmlns:p14="http://schemas.microsoft.com/office/powerpoint/2010/main" val="19084809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Place (Distribution)</a:t>
            </a:r>
          </a:p>
        </p:txBody>
      </p:sp>
      <p:graphicFrame>
        <p:nvGraphicFramePr>
          <p:cNvPr id="4" name="Content Placeholder 3" descr="Shows variety of types of retailers." title="Distribution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0113865"/>
              </p:ext>
            </p:extLst>
          </p:nvPr>
        </p:nvGraphicFramePr>
        <p:xfrm>
          <a:off x="914400" y="1219200"/>
          <a:ext cx="7467600" cy="47581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3612200819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356046915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307816937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200" dirty="0">
                        <a:effectLst/>
                      </a:endParaRPr>
                    </a:p>
                    <a:p>
                      <a:pPr algn="ctr"/>
                      <a:r>
                        <a:rPr lang="en-US" sz="1400" dirty="0">
                          <a:effectLst/>
                        </a:rPr>
                        <a:t>Type of Retailer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330" marR="4033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Description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30" marR="4033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Examples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30" marR="40330" marT="0" marB="0" anchor="ctr"/>
                </a:tc>
                <a:extLst>
                  <a:ext uri="{0D108BD9-81ED-4DB2-BD59-A6C34878D82A}">
                    <a16:rowId xmlns:a16="http://schemas.microsoft.com/office/drawing/2014/main" val="4059745945"/>
                  </a:ext>
                </a:extLst>
              </a:tr>
              <a:tr h="494421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Category Killer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30" marR="40330" marT="0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Sells a wide variety of products of a particular type, selling at a low price due to their large scale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30" marR="4033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Dick’s Sporting Goods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30" marR="40330" marT="0" marB="0" anchor="ctr"/>
                </a:tc>
                <a:extLst>
                  <a:ext uri="{0D108BD9-81ED-4DB2-BD59-A6C34878D82A}">
                    <a16:rowId xmlns:a16="http://schemas.microsoft.com/office/drawing/2014/main" val="2873454211"/>
                  </a:ext>
                </a:extLst>
              </a:tr>
              <a:tr h="659228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Convenience Store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30" marR="40330" marT="0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Offers food, beverages, and other products, typically in individual servings, at a higher price, and geared to fast service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30" marR="4033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7-Eleven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30" marR="40330" marT="0" marB="0" anchor="ctr"/>
                </a:tc>
                <a:extLst>
                  <a:ext uri="{0D108BD9-81ED-4DB2-BD59-A6C34878D82A}">
                    <a16:rowId xmlns:a16="http://schemas.microsoft.com/office/drawing/2014/main" val="3144273186"/>
                  </a:ext>
                </a:extLst>
              </a:tr>
              <a:tr h="494421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Department Store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30" marR="40330" marT="0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Offers a wide assortment of products grouped into different departments (e.g., jewelry, apparel, perfume)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30" marR="4033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Nordstrom, Macy’s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30" marR="40330" marT="0" marB="0" anchor="ctr"/>
                </a:tc>
                <a:extLst>
                  <a:ext uri="{0D108BD9-81ED-4DB2-BD59-A6C34878D82A}">
                    <a16:rowId xmlns:a16="http://schemas.microsoft.com/office/drawing/2014/main" val="2452294002"/>
                  </a:ext>
                </a:extLst>
              </a:tr>
              <a:tr h="659228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Discount Store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30" marR="40330" marT="0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Organized into departments, but offer a range of merchandise generally seen as lower quality and at a much lower price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30" marR="4033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Target, </a:t>
                      </a:r>
                      <a:r>
                        <a:rPr lang="en-US" sz="1200" dirty="0" err="1">
                          <a:effectLst/>
                        </a:rPr>
                        <a:t>WalMart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30" marR="40330" marT="0" marB="0" anchor="ctr"/>
                </a:tc>
                <a:extLst>
                  <a:ext uri="{0D108BD9-81ED-4DB2-BD59-A6C34878D82A}">
                    <a16:rowId xmlns:a16="http://schemas.microsoft.com/office/drawing/2014/main" val="3798457649"/>
                  </a:ext>
                </a:extLst>
              </a:tr>
              <a:tr h="659228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Specialty Store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30" marR="40330" marT="0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Offers goods typically confined to a narrow category; high level of personal service and higher prices than other retailers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30" marR="4033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Local running shops or jewelry stores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30" marR="40330" marT="0" marB="0" anchor="ctr"/>
                </a:tc>
                <a:extLst>
                  <a:ext uri="{0D108BD9-81ED-4DB2-BD59-A6C34878D82A}">
                    <a16:rowId xmlns:a16="http://schemas.microsoft.com/office/drawing/2014/main" val="956280435"/>
                  </a:ext>
                </a:extLst>
              </a:tr>
              <a:tr h="32961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Supermarket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30" marR="40330" marT="0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Offers mostly consumer staples such as food and other household items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30" marR="4033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Kroger, Food Lion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30" marR="40330" marT="0" marB="0" anchor="ctr"/>
                </a:tc>
                <a:extLst>
                  <a:ext uri="{0D108BD9-81ED-4DB2-BD59-A6C34878D82A}">
                    <a16:rowId xmlns:a16="http://schemas.microsoft.com/office/drawing/2014/main" val="2544922095"/>
                  </a:ext>
                </a:extLst>
              </a:tr>
              <a:tr h="659228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Warehouse Club Stores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30" marR="40330" marT="0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Offers a wide variety of products in a warehouse-style setting; sells many products in bulk; usually requires membership fee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30" marR="4033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Costco, Sam’s Club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30" marR="40330" marT="0" marB="0" anchor="ctr"/>
                </a:tc>
                <a:extLst>
                  <a:ext uri="{0D108BD9-81ED-4DB2-BD59-A6C34878D82A}">
                    <a16:rowId xmlns:a16="http://schemas.microsoft.com/office/drawing/2014/main" val="343001457"/>
                  </a:ext>
                </a:extLst>
              </a:tr>
            </a:tbl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292475" y="910987"/>
            <a:ext cx="28035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solidFill>
                  <a:srgbClr val="2C4F7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Most Common Types of Retailers </a:t>
            </a:r>
            <a:endParaRPr lang="en-US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57163" y="6581775"/>
            <a:ext cx="86233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100" dirty="0">
                <a:latin typeface="Arial" panose="020B0604020202020204" pitchFamily="34" charset="0"/>
              </a:rPr>
              <a:t>Figure CC BY 4.0. Retrieved from: </a:t>
            </a:r>
            <a:r>
              <a:rPr lang="en-US" altLang="en-US" sz="1100" u="sng" dirty="0">
                <a:latin typeface="Arial" panose="020B0604020202020204" pitchFamily="34" charset="0"/>
                <a:hlinkClick r:id="rId2"/>
              </a:rPr>
              <a:t>https://commons.wikimedia.org/wiki/Category:Figures_from_Fundamentals_of_Business_by_Skripak</a:t>
            </a:r>
            <a:endParaRPr lang="en-US" altLang="en-US" sz="11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8447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</a:t>
            </a:r>
          </a:p>
        </p:txBody>
      </p:sp>
      <p:sp>
        <p:nvSpPr>
          <p:cNvPr id="3" name="Content Placeholder 2" descr="shows multiple distribution channels&#10;" title="Distribution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Much more than retail location</a:t>
            </a:r>
          </a:p>
          <a:p>
            <a:r>
              <a:rPr lang="en-US" dirty="0"/>
              <a:t>Distribution channels</a:t>
            </a:r>
          </a:p>
          <a:p>
            <a:pPr lvl="1"/>
            <a:endParaRPr lang="en-US" dirty="0"/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6675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295400" y="3429000"/>
            <a:ext cx="1143000" cy="5334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Manuf.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895600" y="3429000"/>
            <a:ext cx="1219200" cy="53340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Agent /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Broker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405993" y="3426279"/>
            <a:ext cx="1325336" cy="5334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Wholesaler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090558" y="3426279"/>
            <a:ext cx="1143000" cy="533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Retailer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641772" y="3426279"/>
            <a:ext cx="1216479" cy="5334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Consumer</a:t>
            </a:r>
          </a:p>
        </p:txBody>
      </p:sp>
      <p:cxnSp>
        <p:nvCxnSpPr>
          <p:cNvPr id="12" name="Straight Arrow Connector 11"/>
          <p:cNvCxnSpPr>
            <a:stCxn id="6" idx="3"/>
          </p:cNvCxnSpPr>
          <p:nvPr/>
        </p:nvCxnSpPr>
        <p:spPr>
          <a:xfrm flipV="1">
            <a:off x="2438400" y="3692979"/>
            <a:ext cx="457200" cy="272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114800" y="3692979"/>
            <a:ext cx="304800" cy="27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3"/>
          </p:cNvCxnSpPr>
          <p:nvPr/>
        </p:nvCxnSpPr>
        <p:spPr>
          <a:xfrm>
            <a:off x="5731329" y="3692979"/>
            <a:ext cx="35106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7225393" y="3692979"/>
            <a:ext cx="416379" cy="272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1298121" y="4239986"/>
            <a:ext cx="1143000" cy="5334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Manuf.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408714" y="4237265"/>
            <a:ext cx="1325336" cy="5334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Wholesaler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6093279" y="4237265"/>
            <a:ext cx="1143000" cy="533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Retailer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7644493" y="4237265"/>
            <a:ext cx="1216479" cy="5334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Consumer</a:t>
            </a:r>
          </a:p>
        </p:txBody>
      </p:sp>
      <p:cxnSp>
        <p:nvCxnSpPr>
          <p:cNvPr id="30" name="Straight Arrow Connector 29"/>
          <p:cNvCxnSpPr>
            <a:stCxn id="25" idx="3"/>
            <a:endCxn id="27" idx="1"/>
          </p:cNvCxnSpPr>
          <p:nvPr/>
        </p:nvCxnSpPr>
        <p:spPr>
          <a:xfrm flipV="1">
            <a:off x="2441121" y="4503965"/>
            <a:ext cx="1967593" cy="272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7" idx="3"/>
          </p:cNvCxnSpPr>
          <p:nvPr/>
        </p:nvCxnSpPr>
        <p:spPr>
          <a:xfrm>
            <a:off x="5734050" y="4503965"/>
            <a:ext cx="35106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7228114" y="4503965"/>
            <a:ext cx="416379" cy="272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1281793" y="5059363"/>
            <a:ext cx="1143000" cy="5334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Manuf.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6076951" y="5056642"/>
            <a:ext cx="1143000" cy="533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Retailer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7628165" y="5056642"/>
            <a:ext cx="1216479" cy="5334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Consumer</a:t>
            </a:r>
          </a:p>
        </p:txBody>
      </p:sp>
      <p:cxnSp>
        <p:nvCxnSpPr>
          <p:cNvPr id="39" name="Straight Arrow Connector 38"/>
          <p:cNvCxnSpPr>
            <a:stCxn id="34" idx="3"/>
            <a:endCxn id="37" idx="1"/>
          </p:cNvCxnSpPr>
          <p:nvPr/>
        </p:nvCxnSpPr>
        <p:spPr>
          <a:xfrm flipV="1">
            <a:off x="2424793" y="5323342"/>
            <a:ext cx="3652158" cy="272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7211786" y="5323342"/>
            <a:ext cx="416379" cy="272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1295400" y="5940880"/>
            <a:ext cx="1143000" cy="5334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Manuf.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7641772" y="5938159"/>
            <a:ext cx="1216479" cy="5334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Consumer</a:t>
            </a:r>
          </a:p>
        </p:txBody>
      </p:sp>
      <p:cxnSp>
        <p:nvCxnSpPr>
          <p:cNvPr id="48" name="Straight Arrow Connector 47"/>
          <p:cNvCxnSpPr>
            <a:stCxn id="43" idx="3"/>
            <a:endCxn id="47" idx="1"/>
          </p:cNvCxnSpPr>
          <p:nvPr/>
        </p:nvCxnSpPr>
        <p:spPr>
          <a:xfrm flipV="1">
            <a:off x="2438400" y="6204859"/>
            <a:ext cx="5203372" cy="272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765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Review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8077200" cy="4525963"/>
          </a:xfrm>
        </p:spPr>
        <p:txBody>
          <a:bodyPr/>
          <a:lstStyle/>
          <a:p>
            <a:r>
              <a:rPr lang="en-US" dirty="0"/>
              <a:t>What is the term for the contract between management and a union?</a:t>
            </a:r>
          </a:p>
          <a:p>
            <a:r>
              <a:rPr lang="en-US" dirty="0"/>
              <a:t>What are mediation and arbitration?</a:t>
            </a:r>
          </a:p>
          <a:p>
            <a:r>
              <a:rPr lang="en-US" dirty="0"/>
              <a:t>What are the tactics unions and management use to influence the other side?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315200" cy="4525963"/>
          </a:xfrm>
        </p:spPr>
        <p:txBody>
          <a:bodyPr/>
          <a:lstStyle/>
          <a:p>
            <a:r>
              <a:rPr lang="en-US" dirty="0"/>
              <a:t>Channel conflict</a:t>
            </a:r>
          </a:p>
          <a:p>
            <a:pPr lvl="1"/>
            <a:r>
              <a:rPr lang="en-US" dirty="0"/>
              <a:t>Different channels compete with each other</a:t>
            </a:r>
          </a:p>
          <a:p>
            <a:pPr lvl="1"/>
            <a:r>
              <a:rPr lang="en-US" dirty="0"/>
              <a:t>Retailers have different costs</a:t>
            </a:r>
          </a:p>
          <a:p>
            <a:pPr lvl="1"/>
            <a:r>
              <a:rPr lang="en-US" dirty="0"/>
              <a:t>Result in different prices to consumers</a:t>
            </a:r>
          </a:p>
          <a:p>
            <a:pPr lvl="1"/>
            <a:r>
              <a:rPr lang="en-US" dirty="0"/>
              <a:t>Retailers may go to other products</a:t>
            </a:r>
          </a:p>
          <a:p>
            <a:r>
              <a:rPr lang="en-US" dirty="0"/>
              <a:t>Manufacturers want to avoid conflict</a:t>
            </a:r>
          </a:p>
          <a:p>
            <a:pPr lvl="1"/>
            <a:r>
              <a:rPr lang="en-US" dirty="0"/>
              <a:t>Want to use all channels</a:t>
            </a:r>
          </a:p>
          <a:p>
            <a:pPr lvl="1"/>
            <a:r>
              <a:rPr lang="en-US" dirty="0"/>
              <a:t>Establish </a:t>
            </a:r>
            <a:r>
              <a:rPr lang="en-US" dirty="0">
                <a:solidFill>
                  <a:schemeClr val="accent1"/>
                </a:solidFill>
              </a:rPr>
              <a:t>MSRP, </a:t>
            </a:r>
            <a:r>
              <a:rPr lang="en-US" dirty="0"/>
              <a:t>Manufacturer’s Suggested Retail Price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6675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27040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287791" y="304800"/>
            <a:ext cx="83820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Physical Distribution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600200"/>
            <a:ext cx="7772400" cy="41910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Logistics and Physical Distribution</a:t>
            </a:r>
          </a:p>
          <a:p>
            <a:pPr lvl="1" eaLnBrk="1" hangingPunct="1"/>
            <a:r>
              <a:rPr lang="en-US" altLang="en-US" sz="2400" dirty="0"/>
              <a:t>Warehousing—storing products as they move through the distribution channel  </a:t>
            </a:r>
          </a:p>
          <a:p>
            <a:pPr lvl="2" eaLnBrk="1" hangingPunct="1"/>
            <a:r>
              <a:rPr lang="en-US" altLang="en-US" sz="2000" dirty="0"/>
              <a:t>Storage warehouses</a:t>
            </a:r>
          </a:p>
          <a:p>
            <a:pPr lvl="2" eaLnBrk="1" hangingPunct="1"/>
            <a:r>
              <a:rPr lang="en-US" altLang="en-US" sz="2000" dirty="0"/>
              <a:t>Distribution warehouses </a:t>
            </a:r>
          </a:p>
          <a:p>
            <a:pPr lvl="1" eaLnBrk="1" hangingPunct="1"/>
            <a:r>
              <a:rPr lang="en-US" altLang="en-US" sz="2400" dirty="0"/>
              <a:t>Materials Handling</a:t>
            </a:r>
          </a:p>
          <a:p>
            <a:pPr lvl="1" eaLnBrk="1" hangingPunct="1"/>
            <a:r>
              <a:rPr lang="en-US" altLang="en-US" sz="2400" dirty="0"/>
              <a:t>Order Processing (Fulfillment)</a:t>
            </a:r>
          </a:p>
          <a:p>
            <a:pPr lvl="1" eaLnBrk="1" hangingPunct="1"/>
            <a:r>
              <a:rPr lang="en-US" altLang="en-US" sz="2400" dirty="0"/>
              <a:t>Vendor-Managed Inventory</a:t>
            </a:r>
          </a:p>
          <a:p>
            <a:pPr eaLnBrk="1" hangingPunct="1"/>
            <a:r>
              <a:rPr lang="en-US" altLang="en-US" sz="2800" dirty="0"/>
              <a:t>Developing area</a:t>
            </a:r>
          </a:p>
          <a:p>
            <a:pPr lvl="1" eaLnBrk="1" hangingPunct="1"/>
            <a:r>
              <a:rPr lang="en-US" altLang="en-US" sz="2400" dirty="0"/>
              <a:t>Two-hour delivery</a:t>
            </a:r>
          </a:p>
          <a:p>
            <a:pPr lvl="1" eaLnBrk="1" hangingPunct="1"/>
            <a:r>
              <a:rPr lang="en-US" altLang="en-US" sz="2400" dirty="0"/>
              <a:t>Drone delivery</a:t>
            </a:r>
          </a:p>
          <a:p>
            <a:pPr lvl="1" eaLnBrk="1" hangingPunct="1"/>
            <a:r>
              <a:rPr lang="en-US" altLang="en-US" sz="2400" dirty="0"/>
              <a:t>Employee delivery</a:t>
            </a:r>
          </a:p>
        </p:txBody>
      </p:sp>
      <p:pic>
        <p:nvPicPr>
          <p:cNvPr id="5" name="Picture 1" descr="Cartoon, Icon, Light Bulb, Symb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6675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17458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47800" y="2819400"/>
            <a:ext cx="6400800" cy="1752600"/>
          </a:xfrm>
        </p:spPr>
        <p:txBody>
          <a:bodyPr/>
          <a:lstStyle/>
          <a:p>
            <a:r>
              <a:rPr lang="en-US" sz="4800" dirty="0">
                <a:solidFill>
                  <a:schemeClr val="tx1"/>
                </a:solidFill>
              </a:rPr>
              <a:t>Promotion</a:t>
            </a:r>
          </a:p>
        </p:txBody>
      </p:sp>
    </p:spTree>
    <p:extLst>
      <p:ext uri="{BB962C8B-B14F-4D97-AF65-F5344CB8AC3E}">
        <p14:creationId xmlns:p14="http://schemas.microsoft.com/office/powerpoint/2010/main" val="31793511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Promotion Strategies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814512"/>
            <a:ext cx="7239000" cy="4724400"/>
          </a:xfrm>
        </p:spPr>
        <p:txBody>
          <a:bodyPr/>
          <a:lstStyle/>
          <a:p>
            <a:pPr eaLnBrk="1" hangingPunct="1"/>
            <a:r>
              <a:rPr lang="en-US" altLang="en-US" dirty="0"/>
              <a:t>Pull strategy</a:t>
            </a:r>
          </a:p>
          <a:p>
            <a:pPr lvl="1" eaLnBrk="1" hangingPunct="1"/>
            <a:r>
              <a:rPr lang="en-US" altLang="en-US" dirty="0"/>
              <a:t>Stimulate demand from final users</a:t>
            </a:r>
          </a:p>
          <a:p>
            <a:pPr lvl="1" eaLnBrk="1" hangingPunct="1"/>
            <a:r>
              <a:rPr lang="en-US" altLang="en-US" dirty="0"/>
              <a:t>Examples?</a:t>
            </a:r>
          </a:p>
          <a:p>
            <a:pPr eaLnBrk="1" hangingPunct="1"/>
            <a:r>
              <a:rPr lang="en-US" altLang="en-US" dirty="0"/>
              <a:t>Push strategy</a:t>
            </a:r>
          </a:p>
          <a:p>
            <a:pPr lvl="1" eaLnBrk="1" hangingPunct="1"/>
            <a:r>
              <a:rPr lang="en-US" altLang="en-US" dirty="0"/>
              <a:t>Stimulate personal selling of the good or service</a:t>
            </a:r>
          </a:p>
          <a:p>
            <a:pPr lvl="1" eaLnBrk="1" hangingPunct="1"/>
            <a:r>
              <a:rPr lang="en-US" altLang="en-US" dirty="0"/>
              <a:t>Examples?</a:t>
            </a:r>
          </a:p>
          <a:p>
            <a:pPr lvl="1" eaLnBrk="1" hangingPunct="1"/>
            <a:endParaRPr lang="en-US" altLang="en-US" dirty="0"/>
          </a:p>
        </p:txBody>
      </p:sp>
      <p:pic>
        <p:nvPicPr>
          <p:cNvPr id="5" name="Picture 1" descr="Cartoon, Icon, Light Bulb, Symb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6675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48072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Promotion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Advertising</a:t>
            </a:r>
          </a:p>
          <a:p>
            <a:pPr lvl="1"/>
            <a:r>
              <a:rPr lang="en-US" dirty="0"/>
              <a:t>TV, radio</a:t>
            </a:r>
          </a:p>
          <a:p>
            <a:pPr lvl="1"/>
            <a:r>
              <a:rPr lang="en-US" dirty="0"/>
              <a:t>Newspapers, magazines</a:t>
            </a:r>
          </a:p>
          <a:p>
            <a:pPr lvl="1"/>
            <a:r>
              <a:rPr lang="en-US" dirty="0"/>
              <a:t>Internet, social media</a:t>
            </a:r>
          </a:p>
          <a:p>
            <a:pPr lvl="1"/>
            <a:r>
              <a:rPr lang="en-US" dirty="0"/>
              <a:t>Limited only by imagination</a:t>
            </a:r>
          </a:p>
          <a:p>
            <a:r>
              <a:rPr lang="en-US" dirty="0">
                <a:solidFill>
                  <a:schemeClr val="accent1"/>
                </a:solidFill>
              </a:rPr>
              <a:t>Personal selling</a:t>
            </a:r>
          </a:p>
          <a:p>
            <a:r>
              <a:rPr lang="en-US" dirty="0">
                <a:solidFill>
                  <a:schemeClr val="accent1"/>
                </a:solidFill>
              </a:rPr>
              <a:t>Sales promotion</a:t>
            </a:r>
          </a:p>
          <a:p>
            <a:r>
              <a:rPr lang="en-US" dirty="0">
                <a:solidFill>
                  <a:schemeClr val="accent1"/>
                </a:solidFill>
              </a:rPr>
              <a:t>Public relations (PR)</a:t>
            </a:r>
          </a:p>
        </p:txBody>
      </p:sp>
    </p:spTree>
    <p:extLst>
      <p:ext uri="{BB962C8B-B14F-4D97-AF65-F5344CB8AC3E}">
        <p14:creationId xmlns:p14="http://schemas.microsoft.com/office/powerpoint/2010/main" val="42788026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Promotion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438400"/>
            <a:ext cx="7086600" cy="4525963"/>
          </a:xfrm>
        </p:spPr>
        <p:txBody>
          <a:bodyPr/>
          <a:lstStyle/>
          <a:p>
            <a:r>
              <a:rPr lang="en-US" dirty="0"/>
              <a:t>Exercise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– how many different types of promotion can you name?</a:t>
            </a:r>
          </a:p>
          <a:p>
            <a:pPr lvl="1"/>
            <a:r>
              <a:rPr lang="en-US" dirty="0"/>
              <a:t>E.g. </a:t>
            </a:r>
            <a:r>
              <a:rPr lang="en-US" dirty="0">
                <a:solidFill>
                  <a:schemeClr val="accent1"/>
                </a:solidFill>
              </a:rPr>
              <a:t>Product placement</a:t>
            </a:r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6675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78268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Interacting with Customers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Customer-relationship management</a:t>
            </a:r>
          </a:p>
          <a:p>
            <a:pPr lvl="1"/>
            <a:r>
              <a:rPr lang="en-US" dirty="0"/>
              <a:t>Goal – retain customers</a:t>
            </a:r>
          </a:p>
          <a:p>
            <a:pPr lvl="1"/>
            <a:r>
              <a:rPr lang="en-US" dirty="0"/>
              <a:t>Keep in contact with customers</a:t>
            </a:r>
          </a:p>
          <a:p>
            <a:r>
              <a:rPr lang="en-US" dirty="0"/>
              <a:t>Social media marketing</a:t>
            </a:r>
          </a:p>
          <a:p>
            <a:pPr lvl="1"/>
            <a:r>
              <a:rPr lang="en-US" dirty="0"/>
              <a:t>Low cost</a:t>
            </a:r>
          </a:p>
          <a:p>
            <a:pPr lvl="1"/>
            <a:r>
              <a:rPr lang="en-US" dirty="0"/>
              <a:t>Gather data about customers</a:t>
            </a:r>
          </a:p>
          <a:p>
            <a:pPr lvl="1"/>
            <a:r>
              <a:rPr lang="en-US" dirty="0"/>
              <a:t>Allows customers to interact</a:t>
            </a:r>
          </a:p>
          <a:p>
            <a:pPr lvl="1"/>
            <a:r>
              <a:rPr lang="en-US" dirty="0"/>
              <a:t>Can be overwhelming for firm</a:t>
            </a:r>
          </a:p>
          <a:p>
            <a:pPr lvl="1"/>
            <a:r>
              <a:rPr lang="en-US" dirty="0"/>
              <a:t>Privacy issues</a:t>
            </a:r>
          </a:p>
        </p:txBody>
      </p:sp>
    </p:spTree>
    <p:extLst>
      <p:ext uri="{BB962C8B-B14F-4D97-AF65-F5344CB8AC3E}">
        <p14:creationId xmlns:p14="http://schemas.microsoft.com/office/powerpoint/2010/main" val="16237402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SAVE</a:t>
            </a:r>
            <a:r>
              <a:rPr lang="en-US" dirty="0"/>
              <a:t> Marketing Model</a:t>
            </a:r>
          </a:p>
        </p:txBody>
      </p:sp>
      <p:grpSp>
        <p:nvGrpSpPr>
          <p:cNvPr id="4" name="Group 3" descr="Solution, access, value, education." title="SAVE Marketing Model"/>
          <p:cNvGrpSpPr/>
          <p:nvPr/>
        </p:nvGrpSpPr>
        <p:grpSpPr>
          <a:xfrm>
            <a:off x="1752600" y="1904999"/>
            <a:ext cx="6477000" cy="4502961"/>
            <a:chOff x="0" y="0"/>
            <a:chExt cx="4892040" cy="340169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50" y="0"/>
              <a:ext cx="4822190" cy="3401695"/>
            </a:xfrm>
            <a:prstGeom prst="rect">
              <a:avLst/>
            </a:prstGeom>
            <a:noFill/>
          </p:spPr>
        </p:pic>
        <p:grpSp>
          <p:nvGrpSpPr>
            <p:cNvPr id="6" name="Group 5"/>
            <p:cNvGrpSpPr/>
            <p:nvPr/>
          </p:nvGrpSpPr>
          <p:grpSpPr>
            <a:xfrm>
              <a:off x="0" y="279400"/>
              <a:ext cx="1130300" cy="2768600"/>
              <a:chOff x="-25400" y="-63500"/>
              <a:chExt cx="1130300" cy="2768600"/>
            </a:xfrm>
          </p:grpSpPr>
          <p:sp>
            <p:nvSpPr>
              <p:cNvPr id="7" name="Text Box 2"/>
              <p:cNvSpPr txBox="1">
                <a:spLocks noChangeArrowheads="1"/>
              </p:cNvSpPr>
              <p:nvPr/>
            </p:nvSpPr>
            <p:spPr bwMode="auto">
              <a:xfrm>
                <a:off x="0" y="-63500"/>
                <a:ext cx="1104900" cy="4127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indent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>
                    <a:solidFill>
                      <a:srgbClr val="FFFFFF"/>
                    </a:solidFill>
                    <a:effectLst>
                      <a:outerShdw blurRad="50800" dist="38100" dir="5400000" algn="t">
                        <a:srgbClr val="000000">
                          <a:alpha val="40000"/>
                        </a:srgbClr>
                      </a:outerShdw>
                    </a:effectLst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1200" b="1">
                    <a:solidFill>
                      <a:srgbClr val="FFFFFF"/>
                    </a:solidFill>
                    <a:effectLst>
                      <a:outerShdw blurRad="50800" dist="38100" dir="5400000" algn="t">
                        <a:srgbClr val="000000">
                          <a:alpha val="40000"/>
                        </a:srgbClr>
                      </a:outerShdw>
                    </a:effectLst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olution</a:t>
                </a:r>
                <a:endParaRPr lang="en-US" sz="120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Text Box 214"/>
              <p:cNvSpPr txBox="1">
                <a:spLocks noChangeArrowheads="1"/>
              </p:cNvSpPr>
              <p:nvPr/>
            </p:nvSpPr>
            <p:spPr bwMode="auto">
              <a:xfrm>
                <a:off x="38100" y="755650"/>
                <a:ext cx="920750" cy="4127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indent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>
                      <a:outerShdw blurRad="50800" dist="38100" dir="5400000" algn="t">
                        <a:srgbClr val="000000">
                          <a:alpha val="40000"/>
                        </a:srgbClr>
                      </a:outerShdw>
                    </a:effectLst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1200" b="1" dirty="0">
                    <a:solidFill>
                      <a:srgbClr val="FFFFFF"/>
                    </a:solidFill>
                    <a:effectLst>
                      <a:outerShdw blurRad="50800" dist="38100" dir="5400000" algn="t">
                        <a:srgbClr val="000000">
                          <a:alpha val="40000"/>
                        </a:srgbClr>
                      </a:outerShdw>
                    </a:effectLst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ccess</a:t>
                </a:r>
                <a:endPara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 Box 215"/>
              <p:cNvSpPr txBox="1">
                <a:spLocks noChangeArrowheads="1"/>
              </p:cNvSpPr>
              <p:nvPr/>
            </p:nvSpPr>
            <p:spPr bwMode="auto">
              <a:xfrm>
                <a:off x="82550" y="1568450"/>
                <a:ext cx="920750" cy="4127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indent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>
                    <a:solidFill>
                      <a:srgbClr val="FFFFFF"/>
                    </a:solidFill>
                    <a:effectLst>
                      <a:outerShdw blurRad="50800" dist="38100" dir="5400000" algn="t">
                        <a:srgbClr val="000000">
                          <a:alpha val="40000"/>
                        </a:srgbClr>
                      </a:outerShdw>
                    </a:effectLst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</a:t>
                </a:r>
                <a:r>
                  <a:rPr lang="en-US" sz="1200" b="1">
                    <a:solidFill>
                      <a:srgbClr val="FFFFFF"/>
                    </a:solidFill>
                    <a:effectLst>
                      <a:outerShdw blurRad="50800" dist="38100" dir="5400000" algn="t">
                        <a:srgbClr val="000000">
                          <a:alpha val="40000"/>
                        </a:srgbClr>
                      </a:outerShdw>
                    </a:effectLst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alue</a:t>
                </a:r>
                <a:endParaRPr lang="en-US" sz="120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Text Box 216"/>
              <p:cNvSpPr txBox="1">
                <a:spLocks noChangeArrowheads="1"/>
              </p:cNvSpPr>
              <p:nvPr/>
            </p:nvSpPr>
            <p:spPr bwMode="auto">
              <a:xfrm>
                <a:off x="-25400" y="2292350"/>
                <a:ext cx="1003300" cy="4127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indent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>
                    <a:solidFill>
                      <a:srgbClr val="FFFFFF"/>
                    </a:solidFill>
                    <a:effectLst>
                      <a:outerShdw blurRad="50800" dist="38100" dir="5400000" algn="t">
                        <a:srgbClr val="000000">
                          <a:alpha val="40000"/>
                        </a:srgbClr>
                      </a:outerShdw>
                    </a:effectLst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E</a:t>
                </a:r>
                <a:r>
                  <a:rPr lang="en-US" sz="1100" b="1">
                    <a:solidFill>
                      <a:srgbClr val="FFFFFF"/>
                    </a:solidFill>
                    <a:effectLst>
                      <a:outerShdw blurRad="50800" dist="38100" dir="5400000" algn="t">
                        <a:srgbClr val="000000">
                          <a:alpha val="40000"/>
                        </a:srgbClr>
                      </a:outerShdw>
                    </a:effectLst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ducation</a:t>
                </a:r>
                <a:endParaRPr lang="en-US" sz="120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157163" y="6581775"/>
            <a:ext cx="86233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100" dirty="0">
                <a:latin typeface="Arial" panose="020B0604020202020204" pitchFamily="34" charset="0"/>
              </a:rPr>
              <a:t>Figure CC BY 4.0. Retrieved from: </a:t>
            </a:r>
            <a:r>
              <a:rPr lang="en-US" altLang="en-US" sz="1100" u="sng" dirty="0">
                <a:latin typeface="Arial" panose="020B0604020202020204" pitchFamily="34" charset="0"/>
                <a:hlinkClick r:id="rId3"/>
              </a:rPr>
              <a:t>https://commons.wikimedia.org/wiki/Category:Figures_from_Fundamentals_of_Business_by_Skripak</a:t>
            </a:r>
            <a:endParaRPr lang="en-US" altLang="en-US" sz="11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751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Learning Objectives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7772400" cy="4525963"/>
          </a:xfrm>
        </p:spPr>
        <p:txBody>
          <a:bodyPr/>
          <a:lstStyle/>
          <a:p>
            <a:pPr lvl="0"/>
            <a:r>
              <a:rPr lang="en-US" sz="2800" dirty="0"/>
              <a:t>Define marketing, marketing concept, and marketing strategy.</a:t>
            </a:r>
          </a:p>
          <a:p>
            <a:pPr lvl="0"/>
            <a:r>
              <a:rPr lang="en-US" sz="2800" dirty="0"/>
              <a:t>Know the tasks used in selecting a target market.</a:t>
            </a:r>
          </a:p>
          <a:p>
            <a:pPr lvl="0"/>
            <a:r>
              <a:rPr lang="en-US" sz="2800" dirty="0"/>
              <a:t>Identify the marketing mix.</a:t>
            </a:r>
          </a:p>
          <a:p>
            <a:r>
              <a:rPr lang="en-US" sz="2800" dirty="0"/>
              <a:t>Explain marketing research.</a:t>
            </a:r>
          </a:p>
          <a:p>
            <a:pPr lvl="0"/>
            <a:r>
              <a:rPr lang="en-US" sz="2800" dirty="0"/>
              <a:t>Discuss various branding strategies.</a:t>
            </a:r>
          </a:p>
          <a:p>
            <a:pPr lvl="0"/>
            <a:r>
              <a:rPr lang="en-US" sz="2800" dirty="0"/>
              <a:t>Describe the promotion mix</a:t>
            </a:r>
          </a:p>
          <a:p>
            <a:pPr lvl="0"/>
            <a:r>
              <a:rPr lang="en-US" sz="2800" dirty="0"/>
              <a:t>Know how firms manage customer relationships.</a:t>
            </a:r>
          </a:p>
          <a:p>
            <a:pPr lvl="0"/>
            <a:r>
              <a:rPr lang="en-US" sz="2800" dirty="0"/>
              <a:t>Identify the advantages and disadvantages of social media marketing.</a:t>
            </a:r>
            <a:endParaRPr lang="en-US" dirty="0"/>
          </a:p>
          <a:p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048125" y="6567488"/>
            <a:ext cx="4584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Download this book for free at: </a:t>
            </a:r>
            <a:r>
              <a:rPr lang="en-US" altLang="en-US" sz="1200">
                <a:latin typeface="Arial" panose="020B0604020202020204" pitchFamily="34" charset="0"/>
                <a:hlinkClick r:id="rId2"/>
              </a:rPr>
              <a:t>ttp://hdl.handle.net/10919/70961</a:t>
            </a:r>
            <a:endParaRPr lang="en-US" altLang="en-US" sz="1200"/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23813" y="6572250"/>
            <a:ext cx="3000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Adapted from </a:t>
            </a:r>
            <a:r>
              <a:rPr lang="en-US" altLang="en-US" sz="1200" i="1">
                <a:latin typeface="Arial" panose="020B0604020202020204" pitchFamily="34" charset="0"/>
              </a:rPr>
              <a:t>Fundamentals of Business </a:t>
            </a:r>
            <a:endParaRPr lang="en-US" altLang="en-US" sz="1200">
              <a:latin typeface="Arial" panose="020B0604020202020204" pitchFamily="34" charset="0"/>
            </a:endParaRPr>
          </a:p>
        </p:txBody>
      </p:sp>
      <p:pic>
        <p:nvPicPr>
          <p:cNvPr id="9" name="Picture 1569" descr="BY-NC-SA" title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063" y="6608182"/>
            <a:ext cx="922337" cy="173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than advertising and sales</a:t>
            </a:r>
          </a:p>
          <a:p>
            <a:r>
              <a:rPr lang="en-US" dirty="0"/>
              <a:t>Includes</a:t>
            </a:r>
          </a:p>
          <a:p>
            <a:pPr lvl="1"/>
            <a:r>
              <a:rPr lang="en-US" dirty="0"/>
              <a:t>Defining product</a:t>
            </a:r>
          </a:p>
          <a:p>
            <a:pPr lvl="1"/>
            <a:r>
              <a:rPr lang="en-US" dirty="0"/>
              <a:t>Pricing</a:t>
            </a:r>
          </a:p>
          <a:p>
            <a:pPr lvl="1"/>
            <a:r>
              <a:rPr lang="en-US" dirty="0"/>
              <a:t>Identifying target market</a:t>
            </a:r>
          </a:p>
          <a:p>
            <a:pPr lvl="1"/>
            <a:r>
              <a:rPr lang="en-US" dirty="0"/>
              <a:t>Promotion</a:t>
            </a:r>
          </a:p>
          <a:p>
            <a:pPr lvl="1"/>
            <a:r>
              <a:rPr lang="en-US" dirty="0"/>
              <a:t>Delivery</a:t>
            </a:r>
          </a:p>
          <a:p>
            <a:pPr lvl="1"/>
            <a:r>
              <a:rPr lang="en-US" dirty="0"/>
              <a:t>Customer relationships</a:t>
            </a:r>
          </a:p>
          <a:p>
            <a:r>
              <a:rPr lang="en-US" dirty="0"/>
              <a:t>Delighting the customer</a:t>
            </a:r>
          </a:p>
        </p:txBody>
      </p:sp>
    </p:spTree>
    <p:extLst>
      <p:ext uri="{BB962C8B-B14F-4D97-AF65-F5344CB8AC3E}">
        <p14:creationId xmlns:p14="http://schemas.microsoft.com/office/powerpoint/2010/main" val="3961029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Marketing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Satisfying customers</a:t>
            </a:r>
          </a:p>
          <a:p>
            <a:r>
              <a:rPr lang="en-US" dirty="0"/>
              <a:t>Meeting organizational goals</a:t>
            </a:r>
          </a:p>
        </p:txBody>
      </p:sp>
      <p:pic>
        <p:nvPicPr>
          <p:cNvPr id="4" name="Picture 3" descr="Customer service tries to increase sales." title="Pretty picture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0" t="22431" r="-89" b="20377"/>
          <a:stretch/>
        </p:blipFill>
        <p:spPr bwMode="auto">
          <a:xfrm>
            <a:off x="1431290" y="3581400"/>
            <a:ext cx="6281420" cy="19291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57163" y="6581775"/>
            <a:ext cx="86233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100" dirty="0">
                <a:latin typeface="Arial" panose="020B0604020202020204" pitchFamily="34" charset="0"/>
              </a:rPr>
              <a:t>Figure CC BY 4.0. Retrieved from: </a:t>
            </a:r>
            <a:r>
              <a:rPr lang="en-US" altLang="en-US" sz="1100" u="sng" dirty="0">
                <a:latin typeface="Arial" panose="020B0604020202020204" pitchFamily="34" charset="0"/>
                <a:hlinkClick r:id="rId3"/>
              </a:rPr>
              <a:t>https://commons.wikimedia.org/wiki/Category:Figures_from_Fundamentals_of_Business_by_Skripak</a:t>
            </a:r>
            <a:endParaRPr lang="en-US" altLang="en-US" sz="11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251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Target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239000" cy="4525963"/>
          </a:xfrm>
        </p:spPr>
        <p:txBody>
          <a:bodyPr/>
          <a:lstStyle/>
          <a:p>
            <a:r>
              <a:rPr lang="en-US" dirty="0"/>
              <a:t>Potential customers</a:t>
            </a:r>
          </a:p>
          <a:p>
            <a:r>
              <a:rPr lang="en-US" dirty="0"/>
              <a:t>Types of markets</a:t>
            </a:r>
          </a:p>
          <a:p>
            <a:pPr lvl="1"/>
            <a:r>
              <a:rPr lang="en-US" dirty="0"/>
              <a:t>Consumer market</a:t>
            </a:r>
          </a:p>
          <a:p>
            <a:pPr lvl="2"/>
            <a:r>
              <a:rPr lang="en-US" dirty="0"/>
              <a:t>End users</a:t>
            </a:r>
          </a:p>
          <a:p>
            <a:pPr lvl="1"/>
            <a:r>
              <a:rPr lang="en-US" dirty="0"/>
              <a:t>Industrial (commercial) market</a:t>
            </a:r>
          </a:p>
          <a:p>
            <a:pPr lvl="2"/>
            <a:r>
              <a:rPr lang="en-US" dirty="0"/>
              <a:t>Buyers use to make other products</a:t>
            </a:r>
          </a:p>
          <a:p>
            <a:r>
              <a:rPr lang="en-US" dirty="0">
                <a:solidFill>
                  <a:schemeClr val="accent1"/>
                </a:solidFill>
              </a:rPr>
              <a:t>Market share </a:t>
            </a:r>
          </a:p>
          <a:p>
            <a:pPr lvl="1"/>
            <a:r>
              <a:rPr lang="en-US" dirty="0"/>
              <a:t>Firm’s sales as a percentage of total market</a:t>
            </a:r>
          </a:p>
        </p:txBody>
      </p:sp>
      <p:pic>
        <p:nvPicPr>
          <p:cNvPr id="6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239" y="4572000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6414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Market Segmentation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7543800" cy="4525963"/>
          </a:xfrm>
        </p:spPr>
        <p:txBody>
          <a:bodyPr/>
          <a:lstStyle/>
          <a:p>
            <a:r>
              <a:rPr lang="en-US" sz="2800" dirty="0"/>
              <a:t>Dividing target market into smaller groups</a:t>
            </a:r>
          </a:p>
          <a:p>
            <a:r>
              <a:rPr lang="en-US" sz="2800" dirty="0"/>
              <a:t>Customers in segment have common characteristics</a:t>
            </a:r>
          </a:p>
          <a:p>
            <a:pPr lvl="1"/>
            <a:r>
              <a:rPr lang="en-US" sz="2400" dirty="0">
                <a:solidFill>
                  <a:schemeClr val="accent1"/>
                </a:solidFill>
              </a:rPr>
              <a:t>Demographics</a:t>
            </a:r>
          </a:p>
          <a:p>
            <a:pPr lvl="2"/>
            <a:r>
              <a:rPr lang="en-US" sz="2000" dirty="0"/>
              <a:t>E.g. age, marital status, ethnicity, gender, income</a:t>
            </a:r>
          </a:p>
          <a:p>
            <a:pPr lvl="1"/>
            <a:r>
              <a:rPr lang="en-US" sz="2400" dirty="0" err="1">
                <a:solidFill>
                  <a:schemeClr val="accent1"/>
                </a:solidFill>
              </a:rPr>
              <a:t>Geographics</a:t>
            </a:r>
            <a:endParaRPr lang="en-US" sz="2400" dirty="0">
              <a:solidFill>
                <a:schemeClr val="accent1"/>
              </a:solidFill>
            </a:endParaRPr>
          </a:p>
          <a:p>
            <a:pPr lvl="2"/>
            <a:r>
              <a:rPr lang="en-US" sz="2000" dirty="0"/>
              <a:t>Region or area</a:t>
            </a:r>
          </a:p>
          <a:p>
            <a:pPr lvl="1"/>
            <a:r>
              <a:rPr lang="en-US" sz="2400" dirty="0" err="1">
                <a:solidFill>
                  <a:schemeClr val="accent1"/>
                </a:solidFill>
              </a:rPr>
              <a:t>Behaviorial</a:t>
            </a:r>
            <a:endParaRPr lang="en-US" sz="2400" dirty="0">
              <a:solidFill>
                <a:schemeClr val="accent1"/>
              </a:solidFill>
            </a:endParaRPr>
          </a:p>
          <a:p>
            <a:pPr lvl="2"/>
            <a:r>
              <a:rPr lang="en-US" sz="2000" dirty="0"/>
              <a:t>Attitudes, status, rate of use</a:t>
            </a:r>
          </a:p>
          <a:p>
            <a:pPr lvl="1"/>
            <a:r>
              <a:rPr lang="en-US" sz="2400" dirty="0">
                <a:solidFill>
                  <a:schemeClr val="accent1"/>
                </a:solidFill>
              </a:rPr>
              <a:t>Psychographics</a:t>
            </a:r>
          </a:p>
          <a:p>
            <a:pPr lvl="2"/>
            <a:r>
              <a:rPr lang="en-US" sz="2000" dirty="0"/>
              <a:t>Interests, activities, values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Clustering</a:t>
            </a:r>
            <a:r>
              <a:rPr lang="en-US" sz="2800" dirty="0"/>
              <a:t> – combining multiple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694634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Segmentation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315200" cy="4525963"/>
          </a:xfrm>
        </p:spPr>
        <p:txBody>
          <a:bodyPr/>
          <a:lstStyle/>
          <a:p>
            <a:r>
              <a:rPr lang="en-US" dirty="0"/>
              <a:t>How might you segment these markets?</a:t>
            </a:r>
          </a:p>
          <a:p>
            <a:pPr lvl="1"/>
            <a:r>
              <a:rPr lang="en-US" dirty="0"/>
              <a:t>Cars</a:t>
            </a:r>
          </a:p>
          <a:p>
            <a:pPr lvl="1"/>
            <a:r>
              <a:rPr lang="en-US" dirty="0"/>
              <a:t>Handbags</a:t>
            </a:r>
          </a:p>
          <a:p>
            <a:pPr lvl="1"/>
            <a:r>
              <a:rPr lang="en-US" dirty="0"/>
              <a:t>Cleaning products</a:t>
            </a:r>
          </a:p>
          <a:p>
            <a:pPr lvl="1"/>
            <a:r>
              <a:rPr lang="en-US" dirty="0"/>
              <a:t>Cereal</a:t>
            </a:r>
          </a:p>
          <a:p>
            <a:pPr lvl="1"/>
            <a:r>
              <a:rPr lang="en-US" dirty="0"/>
              <a:t>Shoes</a:t>
            </a:r>
          </a:p>
          <a:p>
            <a:pPr lvl="1"/>
            <a:r>
              <a:rPr lang="en-US" dirty="0"/>
              <a:t>Alcohol</a:t>
            </a:r>
          </a:p>
          <a:p>
            <a:pPr lvl="1"/>
            <a:r>
              <a:rPr lang="en-US" dirty="0"/>
              <a:t>Shampoo</a:t>
            </a:r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6675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3278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Marketing Mix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Product</a:t>
            </a:r>
          </a:p>
          <a:p>
            <a:r>
              <a:rPr lang="en-US" dirty="0"/>
              <a:t>Price</a:t>
            </a:r>
          </a:p>
          <a:p>
            <a:r>
              <a:rPr lang="en-US" dirty="0"/>
              <a:t>Promotion</a:t>
            </a:r>
          </a:p>
          <a:p>
            <a:r>
              <a:rPr lang="en-US"/>
              <a:t>Place </a:t>
            </a:r>
            <a:r>
              <a:rPr lang="en-US" dirty="0"/>
              <a:t>(distribution)</a:t>
            </a:r>
          </a:p>
        </p:txBody>
      </p:sp>
      <p:pic>
        <p:nvPicPr>
          <p:cNvPr id="4" name="Picture 3" descr="product, price, promotion, place (or distribution)" title="Marketing mix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200400"/>
            <a:ext cx="4654550" cy="3180080"/>
          </a:xfrm>
          <a:prstGeom prst="rect">
            <a:avLst/>
          </a:prstGeom>
          <a:noFill/>
        </p:spPr>
      </p:pic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57163" y="6581775"/>
            <a:ext cx="86233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100" dirty="0">
                <a:latin typeface="Arial" panose="020B0604020202020204" pitchFamily="34" charset="0"/>
              </a:rPr>
              <a:t>Figure CC BY 4.0. Retrieved from: </a:t>
            </a:r>
            <a:r>
              <a:rPr lang="en-US" altLang="en-US" sz="1100" u="sng" dirty="0">
                <a:latin typeface="Arial" panose="020B0604020202020204" pitchFamily="34" charset="0"/>
                <a:hlinkClick r:id="rId4"/>
              </a:rPr>
              <a:t>https://commons.wikimedia.org/wiki/Category:Figures_from_Fundamentals_of_Business_by_Skripak</a:t>
            </a:r>
            <a:endParaRPr lang="en-US" altLang="en-US" sz="11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510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7489</TotalTime>
  <Words>1332</Words>
  <Application>Microsoft Office PowerPoint</Application>
  <PresentationFormat>On-screen Show (4:3)</PresentationFormat>
  <Paragraphs>252</Paragraphs>
  <Slides>27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Office Theme</vt:lpstr>
      <vt:lpstr>Marketing:  Providing Value to Customers</vt:lpstr>
      <vt:lpstr>Review </vt:lpstr>
      <vt:lpstr>Learning Objectives</vt:lpstr>
      <vt:lpstr>Marketing</vt:lpstr>
      <vt:lpstr>Marketing Concept</vt:lpstr>
      <vt:lpstr>Target Market</vt:lpstr>
      <vt:lpstr>Market Segmentation</vt:lpstr>
      <vt:lpstr>Market Segmentation</vt:lpstr>
      <vt:lpstr>Marketing Mix</vt:lpstr>
      <vt:lpstr>PowerPoint Presentation</vt:lpstr>
      <vt:lpstr>Product</vt:lpstr>
      <vt:lpstr>Market Research</vt:lpstr>
      <vt:lpstr>Market Research</vt:lpstr>
      <vt:lpstr>Branding</vt:lpstr>
      <vt:lpstr>Brand Equity</vt:lpstr>
      <vt:lpstr>Packaging</vt:lpstr>
      <vt:lpstr>PowerPoint Presentation</vt:lpstr>
      <vt:lpstr>Place (Distribution)</vt:lpstr>
      <vt:lpstr>Distribution</vt:lpstr>
      <vt:lpstr>Distribution</vt:lpstr>
      <vt:lpstr>Physical Distribution</vt:lpstr>
      <vt:lpstr>PowerPoint Presentation</vt:lpstr>
      <vt:lpstr>Promotion Strategies</vt:lpstr>
      <vt:lpstr>Types of Promotion</vt:lpstr>
      <vt:lpstr>Types of Promotion</vt:lpstr>
      <vt:lpstr>Interacting with Customers</vt:lpstr>
      <vt:lpstr>SAVE Marketing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Presentations</dc:title>
  <dc:creator>Administrator</dc:creator>
  <cp:lastModifiedBy>Klinger, Bill</cp:lastModifiedBy>
  <cp:revision>136</cp:revision>
  <dcterms:created xsi:type="dcterms:W3CDTF">2011-11-30T01:20:09Z</dcterms:created>
  <dcterms:modified xsi:type="dcterms:W3CDTF">2020-10-23T16:32:12Z</dcterms:modified>
</cp:coreProperties>
</file>