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1" r:id="rId2"/>
    <p:sldId id="260" r:id="rId3"/>
    <p:sldId id="273" r:id="rId4"/>
    <p:sldId id="302" r:id="rId5"/>
    <p:sldId id="303" r:id="rId6"/>
    <p:sldId id="305" r:id="rId7"/>
    <p:sldId id="304" r:id="rId8"/>
    <p:sldId id="306" r:id="rId9"/>
    <p:sldId id="307" r:id="rId10"/>
    <p:sldId id="308" r:id="rId11"/>
    <p:sldId id="309" r:id="rId12"/>
    <p:sldId id="310" r:id="rId13"/>
    <p:sldId id="31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5" d="100"/>
          <a:sy n="95" d="100"/>
        </p:scale>
        <p:origin x="41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AEE79-5185-49E9-A481-E2FFDAC9725E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14A56B-5372-4D06-A1F8-F3F854390850}">
      <dgm:prSet phldrT="[Text]" custT="1"/>
      <dgm:spPr>
        <a:solidFill>
          <a:srgbClr val="2C4F77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000" b="1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Effort</a:t>
          </a:r>
        </a:p>
      </dgm:t>
    </dgm:pt>
    <dgm:pt modelId="{89F207D5-2193-4FDC-BB5E-BC6D43F3EDF7}" type="parTrans" cxnId="{54743777-1B9C-451D-BBAF-D242249234FD}">
      <dgm:prSet/>
      <dgm:spPr/>
      <dgm:t>
        <a:bodyPr/>
        <a:lstStyle/>
        <a:p>
          <a:endParaRPr lang="en-US"/>
        </a:p>
      </dgm:t>
    </dgm:pt>
    <dgm:pt modelId="{7B9A1D37-D4B0-430C-91BD-F904469614B3}" type="sibTrans" cxnId="{54743777-1B9C-451D-BBAF-D242249234FD}">
      <dgm:prSet/>
      <dgm:spPr>
        <a:solidFill>
          <a:srgbClr val="FFFF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F94E79D8-2DAA-47A3-BE0F-031D8875C5DA}">
      <dgm:prSet phldrT="[Text]" custT="1"/>
      <dgm:spPr>
        <a:solidFill>
          <a:srgbClr val="2C4F77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000" b="1" cap="none" spc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Performance</a:t>
          </a:r>
        </a:p>
      </dgm:t>
    </dgm:pt>
    <dgm:pt modelId="{EAFAE6A7-E02C-4FE7-A767-9DB2BB96AF10}" type="parTrans" cxnId="{903DBC04-576D-4580-A1B4-F92EC34E9BA0}">
      <dgm:prSet/>
      <dgm:spPr/>
      <dgm:t>
        <a:bodyPr/>
        <a:lstStyle/>
        <a:p>
          <a:endParaRPr lang="en-US"/>
        </a:p>
      </dgm:t>
    </dgm:pt>
    <dgm:pt modelId="{7F8B5532-AF9E-422C-A048-B18A89D94F70}" type="sibTrans" cxnId="{903DBC04-576D-4580-A1B4-F92EC34E9BA0}">
      <dgm:prSet/>
      <dgm:spPr>
        <a:solidFill>
          <a:srgbClr val="FFFF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713206A8-2B5D-4227-9ACC-A2DB59CFC289}">
      <dgm:prSet phldrT="[Text]"/>
      <dgm:spPr>
        <a:solidFill>
          <a:srgbClr val="943634">
            <a:alpha val="27059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descr="Has effort related to performance resulting in a reward." title="Expectancy theory"/>
        </a:ext>
      </dgm:extLst>
    </dgm:pt>
    <dgm:pt modelId="{B87462F0-24EC-4A64-A6D2-F90EA2786C63}" type="parTrans" cxnId="{D2380DDE-EF1D-43B8-88A7-5CD68124B478}">
      <dgm:prSet/>
      <dgm:spPr/>
      <dgm:t>
        <a:bodyPr/>
        <a:lstStyle/>
        <a:p>
          <a:endParaRPr lang="en-US"/>
        </a:p>
      </dgm:t>
    </dgm:pt>
    <dgm:pt modelId="{9DA47476-A585-4098-A493-9966D6701A8F}" type="sibTrans" cxnId="{D2380DDE-EF1D-43B8-88A7-5CD68124B478}">
      <dgm:prSet/>
      <dgm:spPr/>
      <dgm:t>
        <a:bodyPr/>
        <a:lstStyle/>
        <a:p>
          <a:endParaRPr lang="en-US"/>
        </a:p>
      </dgm:t>
    </dgm:pt>
    <dgm:pt modelId="{0F63FC9C-97B1-4930-A849-CC75D34F5CD4}">
      <dgm:prSet phldrT="[Text]" custT="1"/>
      <dgm:spPr>
        <a:solidFill>
          <a:srgbClr val="2C4F77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Reward</a:t>
          </a:r>
        </a:p>
      </dgm:t>
    </dgm:pt>
    <dgm:pt modelId="{B517E71D-54CD-4F48-A98C-A0E673D133BF}" type="parTrans" cxnId="{08C23FD2-51DD-49BB-B69E-11EC4B316B99}">
      <dgm:prSet/>
      <dgm:spPr/>
      <dgm:t>
        <a:bodyPr/>
        <a:lstStyle/>
        <a:p>
          <a:endParaRPr lang="en-US"/>
        </a:p>
      </dgm:t>
    </dgm:pt>
    <dgm:pt modelId="{6292468E-F87A-46F3-BA62-56ECE910E67C}" type="sibTrans" cxnId="{08C23FD2-51DD-49BB-B69E-11EC4B316B99}">
      <dgm:prSet/>
      <dgm:spPr/>
      <dgm:t>
        <a:bodyPr/>
        <a:lstStyle/>
        <a:p>
          <a:endParaRPr lang="en-US"/>
        </a:p>
      </dgm:t>
    </dgm:pt>
    <dgm:pt modelId="{11448591-413D-4118-9494-08E9AA3350F1}">
      <dgm:prSet phldrT="[Text]"/>
      <dgm:spPr>
        <a:solidFill>
          <a:srgbClr val="943634">
            <a:alpha val="27059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Employees value the offered reward</a:t>
          </a:r>
        </a:p>
      </dgm:t>
    </dgm:pt>
    <dgm:pt modelId="{E45C214C-BB77-46B1-88D3-B3A3E824E9D3}" type="parTrans" cxnId="{C3148E21-CF5B-4B75-B9D0-82D99343441D}">
      <dgm:prSet/>
      <dgm:spPr/>
      <dgm:t>
        <a:bodyPr/>
        <a:lstStyle/>
        <a:p>
          <a:endParaRPr lang="en-US"/>
        </a:p>
      </dgm:t>
    </dgm:pt>
    <dgm:pt modelId="{06176F36-F35D-4C68-AEA9-1E75CFE9FD70}" type="sibTrans" cxnId="{C3148E21-CF5B-4B75-B9D0-82D99343441D}">
      <dgm:prSet/>
      <dgm:spPr/>
      <dgm:t>
        <a:bodyPr/>
        <a:lstStyle/>
        <a:p>
          <a:endParaRPr lang="en-US"/>
        </a:p>
      </dgm:t>
    </dgm:pt>
    <dgm:pt modelId="{029700EE-19B2-433F-888A-3ABDB666684A}">
      <dgm:prSet phldrT="[Text]"/>
      <dgm:spPr>
        <a:solidFill>
          <a:srgbClr val="943634">
            <a:alpha val="27059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/>
        </a:p>
      </dgm:t>
    </dgm:pt>
    <dgm:pt modelId="{E454CEA9-95F9-429F-991C-61352DC3F520}" type="parTrans" cxnId="{AAC9DB0F-CCB3-4CAF-9DD9-441A5D138F0B}">
      <dgm:prSet/>
      <dgm:spPr/>
      <dgm:t>
        <a:bodyPr/>
        <a:lstStyle/>
        <a:p>
          <a:endParaRPr lang="en-US"/>
        </a:p>
      </dgm:t>
    </dgm:pt>
    <dgm:pt modelId="{B0CF0F45-E67E-4B40-8B5C-10658039C357}" type="sibTrans" cxnId="{AAC9DB0F-CCB3-4CAF-9DD9-441A5D138F0B}">
      <dgm:prSet/>
      <dgm:spPr/>
      <dgm:t>
        <a:bodyPr/>
        <a:lstStyle/>
        <a:p>
          <a:endParaRPr lang="en-US"/>
        </a:p>
      </dgm:t>
    </dgm:pt>
    <dgm:pt modelId="{720B4683-C8CA-4F7D-8226-413C018EA69D}">
      <dgm:prSet/>
      <dgm:spPr>
        <a:solidFill>
          <a:srgbClr val="943634">
            <a:alpha val="27059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Employees believe that acceptable performance will earn them the desired reward.</a:t>
          </a:r>
        </a:p>
      </dgm:t>
    </dgm:pt>
    <dgm:pt modelId="{A1F82C94-A760-497E-8655-48ACEFF65219}" type="parTrans" cxnId="{B951E9AC-08DD-4DB3-830C-D3A12630FD86}">
      <dgm:prSet/>
      <dgm:spPr/>
      <dgm:t>
        <a:bodyPr/>
        <a:lstStyle/>
        <a:p>
          <a:endParaRPr lang="en-US"/>
        </a:p>
      </dgm:t>
    </dgm:pt>
    <dgm:pt modelId="{AE8EF307-9797-4994-9400-33293E726BCA}" type="sibTrans" cxnId="{B951E9AC-08DD-4DB3-830C-D3A12630FD86}">
      <dgm:prSet/>
      <dgm:spPr/>
      <dgm:t>
        <a:bodyPr/>
        <a:lstStyle/>
        <a:p>
          <a:endParaRPr lang="en-US"/>
        </a:p>
      </dgm:t>
    </dgm:pt>
    <dgm:pt modelId="{AEB8E44E-28BF-474F-99D9-23C63408866E}">
      <dgm:prSet phldrT="[Text]" custT="1"/>
      <dgm:spPr>
        <a:solidFill>
          <a:srgbClr val="943634">
            <a:alpha val="27059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>
            <a:spcBef>
              <a:spcPts val="1200"/>
            </a:spcBef>
          </a:pPr>
          <a:r>
            <a:rPr lang="en-US" sz="1200" b="0" cap="none" spc="0">
              <a:ln w="0">
                <a:noFill/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Employees believe that effort will produce an acceptable performance.</a:t>
          </a:r>
          <a:endParaRPr lang="en-US" sz="1000" b="0" cap="none" spc="0">
            <a:ln w="0">
              <a:noFill/>
            </a:ln>
            <a:solidFill>
              <a:sysClr val="windowText" lastClr="000000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087709-D9E8-4428-BD63-A2E967A18D81}" type="parTrans" cxnId="{E6E1F901-E019-4D42-9983-022B382326CC}">
      <dgm:prSet/>
      <dgm:spPr/>
      <dgm:t>
        <a:bodyPr/>
        <a:lstStyle/>
        <a:p>
          <a:endParaRPr lang="en-US"/>
        </a:p>
      </dgm:t>
    </dgm:pt>
    <dgm:pt modelId="{3C3AB0B2-1E6D-488C-9D3F-176DAD4F28F5}" type="sibTrans" cxnId="{E6E1F901-E019-4D42-9983-022B382326CC}">
      <dgm:prSet/>
      <dgm:spPr/>
      <dgm:t>
        <a:bodyPr/>
        <a:lstStyle/>
        <a:p>
          <a:endParaRPr lang="en-US"/>
        </a:p>
      </dgm:t>
    </dgm:pt>
    <dgm:pt modelId="{5049708F-2A1F-4CE2-94AA-DF5B9000925F}">
      <dgm:prSet phldrT="[Text]" custT="1"/>
      <dgm:spPr>
        <a:solidFill>
          <a:srgbClr val="943634">
            <a:alpha val="27059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>
            <a:spcBef>
              <a:spcPts val="1200"/>
            </a:spcBef>
          </a:pPr>
          <a:endParaRPr lang="en-US" sz="1000" b="0" cap="none" spc="0">
            <a:ln w="0">
              <a:noFill/>
            </a:ln>
            <a:solidFill>
              <a:sysClr val="windowText" lastClr="000000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2ABED1-C76D-4710-8BFC-F702D94A6D97}" type="parTrans" cxnId="{8037F7C3-D7D9-4AFC-813B-5308133CE40F}">
      <dgm:prSet/>
      <dgm:spPr/>
      <dgm:t>
        <a:bodyPr/>
        <a:lstStyle/>
        <a:p>
          <a:endParaRPr lang="en-US"/>
        </a:p>
      </dgm:t>
    </dgm:pt>
    <dgm:pt modelId="{77DACABE-6129-415D-BE50-F649C58DB00F}" type="sibTrans" cxnId="{8037F7C3-D7D9-4AFC-813B-5308133CE40F}">
      <dgm:prSet/>
      <dgm:spPr/>
      <dgm:t>
        <a:bodyPr/>
        <a:lstStyle/>
        <a:p>
          <a:endParaRPr lang="en-US"/>
        </a:p>
      </dgm:t>
    </dgm:pt>
    <dgm:pt modelId="{468E9406-CCD8-4AF5-9BEF-77379CCB8894}" type="pres">
      <dgm:prSet presAssocID="{30BAEE79-5185-49E9-A481-E2FFDAC9725E}" presName="Name0" presStyleCnt="0">
        <dgm:presLayoutVars>
          <dgm:dir/>
          <dgm:animLvl val="lvl"/>
          <dgm:resizeHandles val="exact"/>
        </dgm:presLayoutVars>
      </dgm:prSet>
      <dgm:spPr/>
    </dgm:pt>
    <dgm:pt modelId="{B60C4CE0-EE8F-4291-910E-443A6422EDA1}" type="pres">
      <dgm:prSet presAssocID="{30BAEE79-5185-49E9-A481-E2FFDAC9725E}" presName="tSp" presStyleCnt="0"/>
      <dgm:spPr/>
    </dgm:pt>
    <dgm:pt modelId="{D2E62E9E-FF6E-4BC8-A582-38A757516F92}" type="pres">
      <dgm:prSet presAssocID="{30BAEE79-5185-49E9-A481-E2FFDAC9725E}" presName="bSp" presStyleCnt="0"/>
      <dgm:spPr/>
    </dgm:pt>
    <dgm:pt modelId="{64CD271B-BDC2-44C0-B395-AEEC868AF43E}" type="pres">
      <dgm:prSet presAssocID="{30BAEE79-5185-49E9-A481-E2FFDAC9725E}" presName="process" presStyleCnt="0"/>
      <dgm:spPr/>
    </dgm:pt>
    <dgm:pt modelId="{24019187-0001-46B3-B8AF-6100B39A4971}" type="pres">
      <dgm:prSet presAssocID="{AF14A56B-5372-4D06-A1F8-F3F854390850}" presName="composite1" presStyleCnt="0"/>
      <dgm:spPr/>
    </dgm:pt>
    <dgm:pt modelId="{A7903CE3-047F-459F-B811-471952BDEBBE}" type="pres">
      <dgm:prSet presAssocID="{AF14A56B-5372-4D06-A1F8-F3F854390850}" presName="dummyNode1" presStyleLbl="node1" presStyleIdx="0" presStyleCnt="3"/>
      <dgm:spPr/>
    </dgm:pt>
    <dgm:pt modelId="{DEC6FD2F-AFF9-4BB7-98B2-C4A2F6924AF1}" type="pres">
      <dgm:prSet presAssocID="{AF14A56B-5372-4D06-A1F8-F3F854390850}" presName="childNode1" presStyleLbl="bgAcc1" presStyleIdx="0" presStyleCnt="3" custScaleX="114778" custScaleY="109164" custLinFactNeighborX="14893" custLinFactNeighborY="3102">
        <dgm:presLayoutVars>
          <dgm:bulletEnabled val="1"/>
        </dgm:presLayoutVars>
      </dgm:prSet>
      <dgm:spPr/>
    </dgm:pt>
    <dgm:pt modelId="{41567107-4C4D-473F-8F39-BF59CB9133FE}" type="pres">
      <dgm:prSet presAssocID="{AF14A56B-5372-4D06-A1F8-F3F854390850}" presName="childNode1tx" presStyleLbl="bgAcc1" presStyleIdx="0" presStyleCnt="3">
        <dgm:presLayoutVars>
          <dgm:bulletEnabled val="1"/>
        </dgm:presLayoutVars>
      </dgm:prSet>
      <dgm:spPr/>
    </dgm:pt>
    <dgm:pt modelId="{E8C4D2D6-490E-47B0-AF79-C1842DE4CC34}" type="pres">
      <dgm:prSet presAssocID="{AF14A56B-5372-4D06-A1F8-F3F854390850}" presName="parentNode1" presStyleLbl="node1" presStyleIdx="0" presStyleCnt="3" custScaleY="144084" custLinFactNeighborX="19950" custLinFactNeighborY="17581">
        <dgm:presLayoutVars>
          <dgm:chMax val="1"/>
          <dgm:bulletEnabled val="1"/>
        </dgm:presLayoutVars>
      </dgm:prSet>
      <dgm:spPr/>
    </dgm:pt>
    <dgm:pt modelId="{45BC6340-8059-4419-B449-9463F69A5C4A}" type="pres">
      <dgm:prSet presAssocID="{AF14A56B-5372-4D06-A1F8-F3F854390850}" presName="connSite1" presStyleCnt="0"/>
      <dgm:spPr/>
    </dgm:pt>
    <dgm:pt modelId="{3CEB3D87-9DA7-46E9-BE38-B4B08A9DEE51}" type="pres">
      <dgm:prSet presAssocID="{7B9A1D37-D4B0-430C-91BD-F904469614B3}" presName="Name9" presStyleLbl="sibTrans2D1" presStyleIdx="0" presStyleCnt="2" custAng="20969393" custLinFactNeighborX="-351" custLinFactNeighborY="-4910"/>
      <dgm:spPr/>
    </dgm:pt>
    <dgm:pt modelId="{AD0F73C1-6E28-44E6-AECD-A7862E6F90EE}" type="pres">
      <dgm:prSet presAssocID="{F94E79D8-2DAA-47A3-BE0F-031D8875C5DA}" presName="composite2" presStyleCnt="0"/>
      <dgm:spPr/>
    </dgm:pt>
    <dgm:pt modelId="{69B4C0A1-A12F-4F5E-B0BF-1748DC1D3050}" type="pres">
      <dgm:prSet presAssocID="{F94E79D8-2DAA-47A3-BE0F-031D8875C5DA}" presName="dummyNode2" presStyleLbl="node1" presStyleIdx="0" presStyleCnt="3"/>
      <dgm:spPr/>
    </dgm:pt>
    <dgm:pt modelId="{2A8AA37B-29BE-4915-80BD-E21928ECC52F}" type="pres">
      <dgm:prSet presAssocID="{F94E79D8-2DAA-47A3-BE0F-031D8875C5DA}" presName="childNode2" presStyleLbl="bgAcc1" presStyleIdx="1" presStyleCnt="3" custScaleX="123165" custLinFactNeighborX="10514" custLinFactNeighborY="18013">
        <dgm:presLayoutVars>
          <dgm:bulletEnabled val="1"/>
        </dgm:presLayoutVars>
      </dgm:prSet>
      <dgm:spPr/>
    </dgm:pt>
    <dgm:pt modelId="{82756AF6-F36C-4EA6-B708-E8D4A5E96160}" type="pres">
      <dgm:prSet presAssocID="{F94E79D8-2DAA-47A3-BE0F-031D8875C5DA}" presName="childNode2tx" presStyleLbl="bgAcc1" presStyleIdx="1" presStyleCnt="3">
        <dgm:presLayoutVars>
          <dgm:bulletEnabled val="1"/>
        </dgm:presLayoutVars>
      </dgm:prSet>
      <dgm:spPr/>
    </dgm:pt>
    <dgm:pt modelId="{7D36A4C6-8010-4235-BE69-CDC9F34ED6E9}" type="pres">
      <dgm:prSet presAssocID="{F94E79D8-2DAA-47A3-BE0F-031D8875C5DA}" presName="parentNode2" presStyleLbl="node1" presStyleIdx="1" presStyleCnt="3" custScaleX="142346" custScaleY="141666" custLinFactNeighborX="11433" custLinFactNeighborY="13395">
        <dgm:presLayoutVars>
          <dgm:chMax val="0"/>
          <dgm:bulletEnabled val="1"/>
        </dgm:presLayoutVars>
      </dgm:prSet>
      <dgm:spPr/>
    </dgm:pt>
    <dgm:pt modelId="{E333C78B-9CBF-43FD-B9E5-1904FB4D3D55}" type="pres">
      <dgm:prSet presAssocID="{F94E79D8-2DAA-47A3-BE0F-031D8875C5DA}" presName="connSite2" presStyleCnt="0"/>
      <dgm:spPr/>
    </dgm:pt>
    <dgm:pt modelId="{5837111A-F77B-4694-8EF3-DCC6E6490CF8}" type="pres">
      <dgm:prSet presAssocID="{7F8B5532-AF9E-422C-A048-B18A89D94F70}" presName="Name18" presStyleLbl="sibTrans2D1" presStyleIdx="1" presStyleCnt="2" custAng="514289" custLinFactNeighborX="-1695" custLinFactNeighborY="1984"/>
      <dgm:spPr/>
    </dgm:pt>
    <dgm:pt modelId="{0824028B-61AE-47B3-BE52-31882FBB9983}" type="pres">
      <dgm:prSet presAssocID="{0F63FC9C-97B1-4930-A849-CC75D34F5CD4}" presName="composite1" presStyleCnt="0"/>
      <dgm:spPr/>
    </dgm:pt>
    <dgm:pt modelId="{D4FB2A0B-B9F1-4E53-B156-23E36E60E4A1}" type="pres">
      <dgm:prSet presAssocID="{0F63FC9C-97B1-4930-A849-CC75D34F5CD4}" presName="dummyNode1" presStyleLbl="node1" presStyleIdx="1" presStyleCnt="3"/>
      <dgm:spPr/>
    </dgm:pt>
    <dgm:pt modelId="{B035F588-0DBA-48F8-842F-160A23B97135}" type="pres">
      <dgm:prSet presAssocID="{0F63FC9C-97B1-4930-A849-CC75D34F5CD4}" presName="childNode1" presStyleLbl="bgAcc1" presStyleIdx="2" presStyleCnt="3" custScaleX="116163" custLinFactNeighborX="-2559" custLinFactNeighborY="1034">
        <dgm:presLayoutVars>
          <dgm:bulletEnabled val="1"/>
        </dgm:presLayoutVars>
      </dgm:prSet>
      <dgm:spPr/>
    </dgm:pt>
    <dgm:pt modelId="{08111170-3B36-4804-890A-B5A7CE994709}" type="pres">
      <dgm:prSet presAssocID="{0F63FC9C-97B1-4930-A849-CC75D34F5CD4}" presName="childNode1tx" presStyleLbl="bgAcc1" presStyleIdx="2" presStyleCnt="3">
        <dgm:presLayoutVars>
          <dgm:bulletEnabled val="1"/>
        </dgm:presLayoutVars>
      </dgm:prSet>
      <dgm:spPr/>
    </dgm:pt>
    <dgm:pt modelId="{8AC68347-83B6-4280-8649-DA44626F6F94}" type="pres">
      <dgm:prSet presAssocID="{0F63FC9C-97B1-4930-A849-CC75D34F5CD4}" presName="parentNode1" presStyleLbl="node1" presStyleIdx="2" presStyleCnt="3" custScaleY="137510" custLinFactNeighborX="-15315" custLinFactNeighborY="-21798">
        <dgm:presLayoutVars>
          <dgm:chMax val="1"/>
          <dgm:bulletEnabled val="1"/>
        </dgm:presLayoutVars>
      </dgm:prSet>
      <dgm:spPr/>
    </dgm:pt>
    <dgm:pt modelId="{0F951573-CE3C-41ED-80B9-A62CA78DA9B5}" type="pres">
      <dgm:prSet presAssocID="{0F63FC9C-97B1-4930-A849-CC75D34F5CD4}" presName="connSite1" presStyleCnt="0"/>
      <dgm:spPr/>
    </dgm:pt>
  </dgm:ptLst>
  <dgm:cxnLst>
    <dgm:cxn modelId="{E6E1F901-E019-4D42-9983-022B382326CC}" srcId="{AF14A56B-5372-4D06-A1F8-F3F854390850}" destId="{AEB8E44E-28BF-474F-99D9-23C63408866E}" srcOrd="1" destOrd="0" parTransId="{46087709-D9E8-4428-BD63-A2E967A18D81}" sibTransId="{3C3AB0B2-1E6D-488C-9D3F-176DAD4F28F5}"/>
    <dgm:cxn modelId="{4F0AB603-2F16-4E7C-82CE-E72486E65C89}" type="presOf" srcId="{713206A8-2B5D-4227-9ACC-A2DB59CFC289}" destId="{82756AF6-F36C-4EA6-B708-E8D4A5E96160}" srcOrd="1" destOrd="0" presId="urn:microsoft.com/office/officeart/2005/8/layout/hProcess4"/>
    <dgm:cxn modelId="{903DBC04-576D-4580-A1B4-F92EC34E9BA0}" srcId="{30BAEE79-5185-49E9-A481-E2FFDAC9725E}" destId="{F94E79D8-2DAA-47A3-BE0F-031D8875C5DA}" srcOrd="1" destOrd="0" parTransId="{EAFAE6A7-E02C-4FE7-A767-9DB2BB96AF10}" sibTransId="{7F8B5532-AF9E-422C-A048-B18A89D94F70}"/>
    <dgm:cxn modelId="{00D1F10B-577F-4967-B664-989DF5942CDB}" type="presOf" srcId="{029700EE-19B2-433F-888A-3ABDB666684A}" destId="{B035F588-0DBA-48F8-842F-160A23B97135}" srcOrd="0" destOrd="0" presId="urn:microsoft.com/office/officeart/2005/8/layout/hProcess4"/>
    <dgm:cxn modelId="{AAC9DB0F-CCB3-4CAF-9DD9-441A5D138F0B}" srcId="{0F63FC9C-97B1-4930-A849-CC75D34F5CD4}" destId="{029700EE-19B2-433F-888A-3ABDB666684A}" srcOrd="0" destOrd="0" parTransId="{E454CEA9-95F9-429F-991C-61352DC3F520}" sibTransId="{B0CF0F45-E67E-4B40-8B5C-10658039C357}"/>
    <dgm:cxn modelId="{B70D4D17-DF93-4346-8BD5-07C55F219355}" type="presOf" srcId="{11448591-413D-4118-9494-08E9AA3350F1}" destId="{08111170-3B36-4804-890A-B5A7CE994709}" srcOrd="1" destOrd="1" presId="urn:microsoft.com/office/officeart/2005/8/layout/hProcess4"/>
    <dgm:cxn modelId="{C3148E21-CF5B-4B75-B9D0-82D99343441D}" srcId="{0F63FC9C-97B1-4930-A849-CC75D34F5CD4}" destId="{11448591-413D-4118-9494-08E9AA3350F1}" srcOrd="1" destOrd="0" parTransId="{E45C214C-BB77-46B1-88D3-B3A3E824E9D3}" sibTransId="{06176F36-F35D-4C68-AEA9-1E75CFE9FD70}"/>
    <dgm:cxn modelId="{C1714523-0638-44BC-87CB-3804A5766879}" type="presOf" srcId="{720B4683-C8CA-4F7D-8226-413C018EA69D}" destId="{82756AF6-F36C-4EA6-B708-E8D4A5E96160}" srcOrd="1" destOrd="1" presId="urn:microsoft.com/office/officeart/2005/8/layout/hProcess4"/>
    <dgm:cxn modelId="{E9A18532-B68E-42AB-9DBA-18AC9D07BB8F}" type="presOf" srcId="{713206A8-2B5D-4227-9ACC-A2DB59CFC289}" destId="{2A8AA37B-29BE-4915-80BD-E21928ECC52F}" srcOrd="0" destOrd="0" presId="urn:microsoft.com/office/officeart/2005/8/layout/hProcess4"/>
    <dgm:cxn modelId="{D049CE3D-CB41-4BA7-9AF2-019CE8D8058E}" type="presOf" srcId="{AF14A56B-5372-4D06-A1F8-F3F854390850}" destId="{E8C4D2D6-490E-47B0-AF79-C1842DE4CC34}" srcOrd="0" destOrd="0" presId="urn:microsoft.com/office/officeart/2005/8/layout/hProcess4"/>
    <dgm:cxn modelId="{23A09140-C997-4C1A-B89D-E41F6879008F}" type="presOf" srcId="{720B4683-C8CA-4F7D-8226-413C018EA69D}" destId="{2A8AA37B-29BE-4915-80BD-E21928ECC52F}" srcOrd="0" destOrd="1" presId="urn:microsoft.com/office/officeart/2005/8/layout/hProcess4"/>
    <dgm:cxn modelId="{C65ECA65-C4C8-46A8-B609-EF7303913290}" type="presOf" srcId="{0F63FC9C-97B1-4930-A849-CC75D34F5CD4}" destId="{8AC68347-83B6-4280-8649-DA44626F6F94}" srcOrd="0" destOrd="0" presId="urn:microsoft.com/office/officeart/2005/8/layout/hProcess4"/>
    <dgm:cxn modelId="{54743777-1B9C-451D-BBAF-D242249234FD}" srcId="{30BAEE79-5185-49E9-A481-E2FFDAC9725E}" destId="{AF14A56B-5372-4D06-A1F8-F3F854390850}" srcOrd="0" destOrd="0" parTransId="{89F207D5-2193-4FDC-BB5E-BC6D43F3EDF7}" sibTransId="{7B9A1D37-D4B0-430C-91BD-F904469614B3}"/>
    <dgm:cxn modelId="{5441F488-E319-4F25-B297-B7E60ECEC7FF}" type="presOf" srcId="{7B9A1D37-D4B0-430C-91BD-F904469614B3}" destId="{3CEB3D87-9DA7-46E9-BE38-B4B08A9DEE51}" srcOrd="0" destOrd="0" presId="urn:microsoft.com/office/officeart/2005/8/layout/hProcess4"/>
    <dgm:cxn modelId="{F8CB7B95-3180-4F7E-8B8B-26EB5E7B1CE0}" type="presOf" srcId="{F94E79D8-2DAA-47A3-BE0F-031D8875C5DA}" destId="{7D36A4C6-8010-4235-BE69-CDC9F34ED6E9}" srcOrd="0" destOrd="0" presId="urn:microsoft.com/office/officeart/2005/8/layout/hProcess4"/>
    <dgm:cxn modelId="{B951E9AC-08DD-4DB3-830C-D3A12630FD86}" srcId="{F94E79D8-2DAA-47A3-BE0F-031D8875C5DA}" destId="{720B4683-C8CA-4F7D-8226-413C018EA69D}" srcOrd="1" destOrd="0" parTransId="{A1F82C94-A760-497E-8655-48ACEFF65219}" sibTransId="{AE8EF307-9797-4994-9400-33293E726BCA}"/>
    <dgm:cxn modelId="{E8867AAF-C1D3-4A60-B3DD-64689611C762}" type="presOf" srcId="{5049708F-2A1F-4CE2-94AA-DF5B9000925F}" destId="{41567107-4C4D-473F-8F39-BF59CB9133FE}" srcOrd="1" destOrd="0" presId="urn:microsoft.com/office/officeart/2005/8/layout/hProcess4"/>
    <dgm:cxn modelId="{8037F7C3-D7D9-4AFC-813B-5308133CE40F}" srcId="{AF14A56B-5372-4D06-A1F8-F3F854390850}" destId="{5049708F-2A1F-4CE2-94AA-DF5B9000925F}" srcOrd="0" destOrd="0" parTransId="{2C2ABED1-C76D-4710-8BFC-F702D94A6D97}" sibTransId="{77DACABE-6129-415D-BE50-F649C58DB00F}"/>
    <dgm:cxn modelId="{C9ECF9CD-2927-48EA-A0CD-45CAE63487DE}" type="presOf" srcId="{AEB8E44E-28BF-474F-99D9-23C63408866E}" destId="{41567107-4C4D-473F-8F39-BF59CB9133FE}" srcOrd="1" destOrd="1" presId="urn:microsoft.com/office/officeart/2005/8/layout/hProcess4"/>
    <dgm:cxn modelId="{08C23FD2-51DD-49BB-B69E-11EC4B316B99}" srcId="{30BAEE79-5185-49E9-A481-E2FFDAC9725E}" destId="{0F63FC9C-97B1-4930-A849-CC75D34F5CD4}" srcOrd="2" destOrd="0" parTransId="{B517E71D-54CD-4F48-A98C-A0E673D133BF}" sibTransId="{6292468E-F87A-46F3-BA62-56ECE910E67C}"/>
    <dgm:cxn modelId="{DAC935DB-7CD3-4DBE-BC66-F6BFE92F699E}" type="presOf" srcId="{7F8B5532-AF9E-422C-A048-B18A89D94F70}" destId="{5837111A-F77B-4694-8EF3-DCC6E6490CF8}" srcOrd="0" destOrd="0" presId="urn:microsoft.com/office/officeart/2005/8/layout/hProcess4"/>
    <dgm:cxn modelId="{D2380DDE-EF1D-43B8-88A7-5CD68124B478}" srcId="{F94E79D8-2DAA-47A3-BE0F-031D8875C5DA}" destId="{713206A8-2B5D-4227-9ACC-A2DB59CFC289}" srcOrd="0" destOrd="0" parTransId="{B87462F0-24EC-4A64-A6D2-F90EA2786C63}" sibTransId="{9DA47476-A585-4098-A493-9966D6701A8F}"/>
    <dgm:cxn modelId="{EB5FF0E0-A95E-49F1-94B6-2C6C18DDBE9F}" type="presOf" srcId="{AEB8E44E-28BF-474F-99D9-23C63408866E}" destId="{DEC6FD2F-AFF9-4BB7-98B2-C4A2F6924AF1}" srcOrd="0" destOrd="1" presId="urn:microsoft.com/office/officeart/2005/8/layout/hProcess4"/>
    <dgm:cxn modelId="{3B8D47E2-EE10-4AD8-9070-9ED62AB7C29C}" type="presOf" srcId="{5049708F-2A1F-4CE2-94AA-DF5B9000925F}" destId="{DEC6FD2F-AFF9-4BB7-98B2-C4A2F6924AF1}" srcOrd="0" destOrd="0" presId="urn:microsoft.com/office/officeart/2005/8/layout/hProcess4"/>
    <dgm:cxn modelId="{6E2D53EE-E259-43EF-A85E-498E5C950AB3}" type="presOf" srcId="{30BAEE79-5185-49E9-A481-E2FFDAC9725E}" destId="{468E9406-CCD8-4AF5-9BEF-77379CCB8894}" srcOrd="0" destOrd="0" presId="urn:microsoft.com/office/officeart/2005/8/layout/hProcess4"/>
    <dgm:cxn modelId="{5E7F22F3-8406-45FC-AC47-BD0972813FAB}" type="presOf" srcId="{11448591-413D-4118-9494-08E9AA3350F1}" destId="{B035F588-0DBA-48F8-842F-160A23B97135}" srcOrd="0" destOrd="1" presId="urn:microsoft.com/office/officeart/2005/8/layout/hProcess4"/>
    <dgm:cxn modelId="{103A72FA-C3DE-4D09-AD04-C5D03521F73A}" type="presOf" srcId="{029700EE-19B2-433F-888A-3ABDB666684A}" destId="{08111170-3B36-4804-890A-B5A7CE994709}" srcOrd="1" destOrd="0" presId="urn:microsoft.com/office/officeart/2005/8/layout/hProcess4"/>
    <dgm:cxn modelId="{7EE5A80D-E388-45D4-9460-C18A079DD82B}" type="presParOf" srcId="{468E9406-CCD8-4AF5-9BEF-77379CCB8894}" destId="{B60C4CE0-EE8F-4291-910E-443A6422EDA1}" srcOrd="0" destOrd="0" presId="urn:microsoft.com/office/officeart/2005/8/layout/hProcess4"/>
    <dgm:cxn modelId="{D23C1020-379C-4FBE-9954-ECAA857D4B22}" type="presParOf" srcId="{468E9406-CCD8-4AF5-9BEF-77379CCB8894}" destId="{D2E62E9E-FF6E-4BC8-A582-38A757516F92}" srcOrd="1" destOrd="0" presId="urn:microsoft.com/office/officeart/2005/8/layout/hProcess4"/>
    <dgm:cxn modelId="{D0B8AF3C-847C-46CC-A35A-42EDDDC8EF52}" type="presParOf" srcId="{468E9406-CCD8-4AF5-9BEF-77379CCB8894}" destId="{64CD271B-BDC2-44C0-B395-AEEC868AF43E}" srcOrd="2" destOrd="0" presId="urn:microsoft.com/office/officeart/2005/8/layout/hProcess4"/>
    <dgm:cxn modelId="{2F2E774C-9F18-47A8-AEB3-BDE9EF26E3B5}" type="presParOf" srcId="{64CD271B-BDC2-44C0-B395-AEEC868AF43E}" destId="{24019187-0001-46B3-B8AF-6100B39A4971}" srcOrd="0" destOrd="0" presId="urn:microsoft.com/office/officeart/2005/8/layout/hProcess4"/>
    <dgm:cxn modelId="{B194C4EB-7CF1-4E1D-969F-B45C22CC3AF3}" type="presParOf" srcId="{24019187-0001-46B3-B8AF-6100B39A4971}" destId="{A7903CE3-047F-459F-B811-471952BDEBBE}" srcOrd="0" destOrd="0" presId="urn:microsoft.com/office/officeart/2005/8/layout/hProcess4"/>
    <dgm:cxn modelId="{48C05C1B-D70B-4B78-BCAC-B7D4CF6A9FE5}" type="presParOf" srcId="{24019187-0001-46B3-B8AF-6100B39A4971}" destId="{DEC6FD2F-AFF9-4BB7-98B2-C4A2F6924AF1}" srcOrd="1" destOrd="0" presId="urn:microsoft.com/office/officeart/2005/8/layout/hProcess4"/>
    <dgm:cxn modelId="{CDCE57E8-95F2-4EA7-A97F-C015061B0B02}" type="presParOf" srcId="{24019187-0001-46B3-B8AF-6100B39A4971}" destId="{41567107-4C4D-473F-8F39-BF59CB9133FE}" srcOrd="2" destOrd="0" presId="urn:microsoft.com/office/officeart/2005/8/layout/hProcess4"/>
    <dgm:cxn modelId="{B39665EF-8A9C-4983-B163-6E7E3CBB6398}" type="presParOf" srcId="{24019187-0001-46B3-B8AF-6100B39A4971}" destId="{E8C4D2D6-490E-47B0-AF79-C1842DE4CC34}" srcOrd="3" destOrd="0" presId="urn:microsoft.com/office/officeart/2005/8/layout/hProcess4"/>
    <dgm:cxn modelId="{6DAFB604-4948-42CC-9508-C9E2D6FF8F8F}" type="presParOf" srcId="{24019187-0001-46B3-B8AF-6100B39A4971}" destId="{45BC6340-8059-4419-B449-9463F69A5C4A}" srcOrd="4" destOrd="0" presId="urn:microsoft.com/office/officeart/2005/8/layout/hProcess4"/>
    <dgm:cxn modelId="{3E8DF085-D736-4F19-86D6-96A0EE9E5650}" type="presParOf" srcId="{64CD271B-BDC2-44C0-B395-AEEC868AF43E}" destId="{3CEB3D87-9DA7-46E9-BE38-B4B08A9DEE51}" srcOrd="1" destOrd="0" presId="urn:microsoft.com/office/officeart/2005/8/layout/hProcess4"/>
    <dgm:cxn modelId="{9184A74A-D90E-4B56-B183-8DE68D6BEA31}" type="presParOf" srcId="{64CD271B-BDC2-44C0-B395-AEEC868AF43E}" destId="{AD0F73C1-6E28-44E6-AECD-A7862E6F90EE}" srcOrd="2" destOrd="0" presId="urn:microsoft.com/office/officeart/2005/8/layout/hProcess4"/>
    <dgm:cxn modelId="{7285A498-7427-4700-8C75-7C16BA15E10D}" type="presParOf" srcId="{AD0F73C1-6E28-44E6-AECD-A7862E6F90EE}" destId="{69B4C0A1-A12F-4F5E-B0BF-1748DC1D3050}" srcOrd="0" destOrd="0" presId="urn:microsoft.com/office/officeart/2005/8/layout/hProcess4"/>
    <dgm:cxn modelId="{3925D483-A879-45BD-972E-820E05DE51A0}" type="presParOf" srcId="{AD0F73C1-6E28-44E6-AECD-A7862E6F90EE}" destId="{2A8AA37B-29BE-4915-80BD-E21928ECC52F}" srcOrd="1" destOrd="0" presId="urn:microsoft.com/office/officeart/2005/8/layout/hProcess4"/>
    <dgm:cxn modelId="{91433036-02F0-4C56-BD4F-B2DFE2DD70AE}" type="presParOf" srcId="{AD0F73C1-6E28-44E6-AECD-A7862E6F90EE}" destId="{82756AF6-F36C-4EA6-B708-E8D4A5E96160}" srcOrd="2" destOrd="0" presId="urn:microsoft.com/office/officeart/2005/8/layout/hProcess4"/>
    <dgm:cxn modelId="{E149001C-4895-4E9B-AD2F-4A8435E57F74}" type="presParOf" srcId="{AD0F73C1-6E28-44E6-AECD-A7862E6F90EE}" destId="{7D36A4C6-8010-4235-BE69-CDC9F34ED6E9}" srcOrd="3" destOrd="0" presId="urn:microsoft.com/office/officeart/2005/8/layout/hProcess4"/>
    <dgm:cxn modelId="{E793A375-6192-4BC5-8193-B4738402C181}" type="presParOf" srcId="{AD0F73C1-6E28-44E6-AECD-A7862E6F90EE}" destId="{E333C78B-9CBF-43FD-B9E5-1904FB4D3D55}" srcOrd="4" destOrd="0" presId="urn:microsoft.com/office/officeart/2005/8/layout/hProcess4"/>
    <dgm:cxn modelId="{CCB24020-D704-4B41-AACE-8C8F9B468FB2}" type="presParOf" srcId="{64CD271B-BDC2-44C0-B395-AEEC868AF43E}" destId="{5837111A-F77B-4694-8EF3-DCC6E6490CF8}" srcOrd="3" destOrd="0" presId="urn:microsoft.com/office/officeart/2005/8/layout/hProcess4"/>
    <dgm:cxn modelId="{AD621238-1D2C-4FF9-9EFE-6DE0CE0F64FB}" type="presParOf" srcId="{64CD271B-BDC2-44C0-B395-AEEC868AF43E}" destId="{0824028B-61AE-47B3-BE52-31882FBB9983}" srcOrd="4" destOrd="0" presId="urn:microsoft.com/office/officeart/2005/8/layout/hProcess4"/>
    <dgm:cxn modelId="{2DDFB19F-5CB7-4C24-B6EA-2C6CBAB7C99C}" type="presParOf" srcId="{0824028B-61AE-47B3-BE52-31882FBB9983}" destId="{D4FB2A0B-B9F1-4E53-B156-23E36E60E4A1}" srcOrd="0" destOrd="0" presId="urn:microsoft.com/office/officeart/2005/8/layout/hProcess4"/>
    <dgm:cxn modelId="{239CA917-77EE-469C-BDF2-DA7391DB3832}" type="presParOf" srcId="{0824028B-61AE-47B3-BE52-31882FBB9983}" destId="{B035F588-0DBA-48F8-842F-160A23B97135}" srcOrd="1" destOrd="0" presId="urn:microsoft.com/office/officeart/2005/8/layout/hProcess4"/>
    <dgm:cxn modelId="{19DF1AFC-89D8-4769-8D63-50354EB40147}" type="presParOf" srcId="{0824028B-61AE-47B3-BE52-31882FBB9983}" destId="{08111170-3B36-4804-890A-B5A7CE994709}" srcOrd="2" destOrd="0" presId="urn:microsoft.com/office/officeart/2005/8/layout/hProcess4"/>
    <dgm:cxn modelId="{9F638EBC-B673-4D54-A0E7-ECF86087CB3C}" type="presParOf" srcId="{0824028B-61AE-47B3-BE52-31882FBB9983}" destId="{8AC68347-83B6-4280-8649-DA44626F6F94}" srcOrd="3" destOrd="0" presId="urn:microsoft.com/office/officeart/2005/8/layout/hProcess4"/>
    <dgm:cxn modelId="{69FBCBB6-E618-4F66-B8A6-4C7840602CE8}" type="presParOf" srcId="{0824028B-61AE-47B3-BE52-31882FBB9983}" destId="{0F951573-CE3C-41ED-80B9-A62CA78DA9B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C6FD2F-AFF9-4BB7-98B2-C4A2F6924AF1}">
      <dsp:nvSpPr>
        <dsp:cNvPr id="0" name=""/>
        <dsp:cNvSpPr/>
      </dsp:nvSpPr>
      <dsp:spPr>
        <a:xfrm>
          <a:off x="257470" y="849192"/>
          <a:ext cx="1954979" cy="1533581"/>
        </a:xfrm>
        <a:prstGeom prst="roundRect">
          <a:avLst>
            <a:gd name="adj" fmla="val 10000"/>
          </a:avLst>
        </a:prstGeom>
        <a:solidFill>
          <a:srgbClr val="943634">
            <a:alpha val="27059"/>
          </a:srgb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0" kern="1200" cap="none" spc="0">
            <a:ln w="0">
              <a:noFill/>
            </a:ln>
            <a:solidFill>
              <a:sysClr val="windowText" lastClr="000000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cap="none" spc="0">
              <a:ln w="0">
                <a:noFill/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Employees believe that effort will produce an acceptable performance.</a:t>
          </a:r>
          <a:endParaRPr lang="en-US" sz="1000" b="0" kern="1200" cap="none" spc="0">
            <a:ln w="0">
              <a:noFill/>
            </a:ln>
            <a:solidFill>
              <a:sysClr val="windowText" lastClr="000000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762" y="884484"/>
        <a:ext cx="1884395" cy="1134372"/>
      </dsp:txXfrm>
    </dsp:sp>
    <dsp:sp modelId="{3CEB3D87-9DA7-46E9-BE38-B4B08A9DEE51}">
      <dsp:nvSpPr>
        <dsp:cNvPr id="0" name=""/>
        <dsp:cNvSpPr/>
      </dsp:nvSpPr>
      <dsp:spPr>
        <a:xfrm rot="20969393">
          <a:off x="1404826" y="1317953"/>
          <a:ext cx="2015855" cy="2015855"/>
        </a:xfrm>
        <a:prstGeom prst="leftCircularArrow">
          <a:avLst>
            <a:gd name="adj1" fmla="val 3230"/>
            <a:gd name="adj2" fmla="val 398179"/>
            <a:gd name="adj3" fmla="val 2475845"/>
            <a:gd name="adj4" fmla="val 9326645"/>
            <a:gd name="adj5" fmla="val 3768"/>
          </a:avLst>
        </a:prstGeom>
        <a:solidFill>
          <a:srgbClr val="FFFF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4D2D6-490E-47B0-AF79-C1842DE4CC34}">
      <dsp:nvSpPr>
        <dsp:cNvPr id="0" name=""/>
        <dsp:cNvSpPr/>
      </dsp:nvSpPr>
      <dsp:spPr>
        <a:xfrm>
          <a:off x="810208" y="1946929"/>
          <a:ext cx="1514018" cy="867493"/>
        </a:xfrm>
        <a:prstGeom prst="roundRect">
          <a:avLst>
            <a:gd name="adj" fmla="val 10000"/>
          </a:avLst>
        </a:prstGeom>
        <a:solidFill>
          <a:srgbClr val="2C4F77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Effort</a:t>
          </a:r>
        </a:p>
      </dsp:txBody>
      <dsp:txXfrm>
        <a:off x="835616" y="1972337"/>
        <a:ext cx="1463202" cy="816677"/>
      </dsp:txXfrm>
    </dsp:sp>
    <dsp:sp modelId="{2A8AA37B-29BE-4915-80BD-E21928ECC52F}">
      <dsp:nvSpPr>
        <dsp:cNvPr id="0" name=""/>
        <dsp:cNvSpPr/>
      </dsp:nvSpPr>
      <dsp:spPr>
        <a:xfrm>
          <a:off x="2511300" y="1251647"/>
          <a:ext cx="2097832" cy="1404841"/>
        </a:xfrm>
        <a:prstGeom prst="roundRect">
          <a:avLst>
            <a:gd name="adj" fmla="val 10000"/>
          </a:avLst>
        </a:prstGeom>
        <a:solidFill>
          <a:srgbClr val="943634">
            <a:alpha val="27059"/>
          </a:srgb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Employees believe that acceptable performance will earn them the desired reward.</a:t>
          </a:r>
        </a:p>
      </dsp:txBody>
      <dsp:txXfrm>
        <a:off x="2543629" y="1585014"/>
        <a:ext cx="2033174" cy="1039146"/>
      </dsp:txXfrm>
    </dsp:sp>
    <dsp:sp modelId="{5837111A-F77B-4694-8EF3-DCC6E6490CF8}">
      <dsp:nvSpPr>
        <dsp:cNvPr id="0" name=""/>
        <dsp:cNvSpPr/>
      </dsp:nvSpPr>
      <dsp:spPr>
        <a:xfrm rot="514289">
          <a:off x="3594512" y="23380"/>
          <a:ext cx="2419593" cy="2419593"/>
        </a:xfrm>
        <a:prstGeom prst="circularArrow">
          <a:avLst>
            <a:gd name="adj1" fmla="val 2691"/>
            <a:gd name="adj2" fmla="val 327566"/>
            <a:gd name="adj3" fmla="val 19393035"/>
            <a:gd name="adj4" fmla="val 12471622"/>
            <a:gd name="adj5" fmla="val 3139"/>
          </a:avLst>
        </a:prstGeom>
        <a:solidFill>
          <a:srgbClr val="FFFF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6A4C6-8010-4235-BE69-CDC9F34ED6E9}">
      <dsp:nvSpPr>
        <dsp:cNvPr id="0" name=""/>
        <dsp:cNvSpPr/>
      </dsp:nvSpPr>
      <dsp:spPr>
        <a:xfrm>
          <a:off x="2760539" y="652773"/>
          <a:ext cx="2155144" cy="852935"/>
        </a:xfrm>
        <a:prstGeom prst="roundRect">
          <a:avLst>
            <a:gd name="adj" fmla="val 10000"/>
          </a:avLst>
        </a:prstGeom>
        <a:solidFill>
          <a:srgbClr val="2C4F77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cap="none" spc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Performance</a:t>
          </a:r>
        </a:p>
      </dsp:txBody>
      <dsp:txXfrm>
        <a:off x="2785521" y="677755"/>
        <a:ext cx="2105180" cy="802971"/>
      </dsp:txXfrm>
    </dsp:sp>
    <dsp:sp modelId="{B035F588-0DBA-48F8-842F-160A23B97135}">
      <dsp:nvSpPr>
        <dsp:cNvPr id="0" name=""/>
        <dsp:cNvSpPr/>
      </dsp:nvSpPr>
      <dsp:spPr>
        <a:xfrm>
          <a:off x="5009037" y="893945"/>
          <a:ext cx="1978569" cy="1404841"/>
        </a:xfrm>
        <a:prstGeom prst="roundRect">
          <a:avLst>
            <a:gd name="adj" fmla="val 10000"/>
          </a:avLst>
        </a:prstGeom>
        <a:solidFill>
          <a:srgbClr val="943634">
            <a:alpha val="27059"/>
          </a:srgb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Employees value the offered reward</a:t>
          </a:r>
        </a:p>
      </dsp:txBody>
      <dsp:txXfrm>
        <a:off x="5041366" y="926274"/>
        <a:ext cx="1913911" cy="1039146"/>
      </dsp:txXfrm>
    </dsp:sp>
    <dsp:sp modelId="{8AC68347-83B6-4280-8649-DA44626F6F94}">
      <dsp:nvSpPr>
        <dsp:cNvPr id="0" name=""/>
        <dsp:cNvSpPr/>
      </dsp:nvSpPr>
      <dsp:spPr>
        <a:xfrm>
          <a:off x="5336907" y="1739063"/>
          <a:ext cx="1514018" cy="827913"/>
        </a:xfrm>
        <a:prstGeom prst="roundRect">
          <a:avLst>
            <a:gd name="adj" fmla="val 10000"/>
          </a:avLst>
        </a:prstGeom>
        <a:solidFill>
          <a:srgbClr val="2C4F77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Reward</a:t>
          </a:r>
        </a:p>
      </dsp:txBody>
      <dsp:txXfrm>
        <a:off x="5361156" y="1763312"/>
        <a:ext cx="1465520" cy="779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76EDDE-B6F9-4106-B6B2-369F76182CDD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00B0B5-4A13-4BEE-A37E-2E462F6D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Maslow’s Hierarch of Needs relate to each scenario?  What need is being met and which one is not?  Is the person motivated?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57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Equity here has nothing to do with finance (sorry for any confusion, not my choice of words).  Equity here means “equal”.  Is the employee being treated equally?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2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at </a:t>
            </a:r>
            <a:r>
              <a:rPr lang="en-US"/>
              <a:t>the teamwork!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6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10"/>
          <p:cNvSpPr txBox="1">
            <a:spLocks noChangeArrowheads="1"/>
          </p:cNvSpPr>
          <p:nvPr userDrawn="1"/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E00DBEA3-1F90-48DE-82AD-15C849F351CF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7E16-C42A-4FE9-9D53-EB6BEE17D2F3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BAA8-8F16-4689-A993-8738D1DA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775A-A453-4DF6-87FE-420D0B32A010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3E0C-B958-4DF7-A7D0-68D10FDC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68F8-AD50-4196-BA0F-3D94799808E1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6FE1-19A6-4BF5-87CA-A5305A6D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143000" y="1524000"/>
            <a:ext cx="701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DB35-0154-42DB-ADAA-EE7C1CE7F4C9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317-4465-49E9-9CAC-FEEEA90B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55C2-FBBE-4D89-9CC7-143C5E92CCB9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C160-457C-4895-8429-C9F8E8199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2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96-339D-431A-A0B4-582B0910A5FB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CFD9-4557-4F66-96E8-98C82207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4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2F9E-DA95-483A-A196-5F581DEBCEB5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2AC7-977A-4E79-BEDB-01CC3E1D0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9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33D8-31D4-4DFB-8D24-9EFCDB23F019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8E2B-12B7-4688-875B-BDA264BB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72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ED4-06E6-4E65-A6F9-1F5F6A9E7B65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FAA-DAED-4432-8C1B-9402F97EC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539-6D42-4CA3-B013-26A208155C94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F57-C09A-48D7-A5AE-D200454A9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57B55-C174-4B4B-A8C9-313515F1E445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7D29-2C75-4421-ACE4-DFD6B0B46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CE110-9196-496B-A7FE-E4B7B56840DF}" type="datetimeFigureOut">
              <a:rPr lang="en-US"/>
              <a:pPr>
                <a:defRPr/>
              </a:pPr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FB99-579B-41F3-A6E0-9B5E2227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s://vtechworks.lib.vt.edu/handle/10919/8484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eiU6TxysCg" TargetMode="External"/><Relationship Id="rId6" Type="http://schemas.openxmlformats.org/officeDocument/2006/relationships/image" Target="../media/image6.jpeg"/><Relationship Id="rId5" Type="http://schemas.openxmlformats.org/officeDocument/2006/relationships/hyperlink" Target="https://commons.wikimedia.org/wiki/Category:Figures_from_Fundamentals_of_Business_by_Skripak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Category:Figures_from_Fundamentals_of_Business_by_Skripa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Motivating Employees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7937" y="6567488"/>
            <a:ext cx="51736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100" dirty="0">
                <a:latin typeface="Arial" panose="020B0604020202020204" pitchFamily="34" charset="0"/>
                <a:hlinkClick r:id="rId2"/>
              </a:rPr>
              <a:t>https://vtechworks.lib.vt.edu/handle/10919/84848</a:t>
            </a:r>
            <a:r>
              <a:rPr lang="en-US" altLang="en-US" sz="1100" dirty="0">
                <a:latin typeface="Arial" panose="020B0604020202020204" pitchFamily="34" charset="0"/>
              </a:rPr>
              <a:t> </a:t>
            </a:r>
            <a:endParaRPr lang="en-US" altLang="en-US" sz="1100" dirty="0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11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621916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2400" y="6206320"/>
            <a:ext cx="763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©William Klinger. This work is licensed under a </a:t>
            </a:r>
            <a:r>
              <a:rPr lang="en-US" sz="1600" dirty="0">
                <a:hlinkClick r:id="rId5"/>
              </a:rPr>
              <a:t>Creative Commons Attribution 4.0 license</a:t>
            </a:r>
            <a:r>
              <a:rPr lang="en-US" dirty="0"/>
              <a:t> </a:t>
            </a:r>
          </a:p>
        </p:txBody>
      </p:sp>
      <p:pic>
        <p:nvPicPr>
          <p:cNvPr id="13" name="Picture 2" descr="https://mirrors.creativecommons.org/presskit/buttons/88x31/png/b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05" y="6276998"/>
            <a:ext cx="716164" cy="2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78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Expectancy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r>
              <a:rPr lang="en-US" dirty="0"/>
              <a:t>Analyze these scenarios using Expectancy Theory</a:t>
            </a:r>
          </a:p>
          <a:p>
            <a:pPr lvl="1"/>
            <a:r>
              <a:rPr lang="en-US" sz="2400" dirty="0"/>
              <a:t>You want a promotion.  You believe you can get a new customer.  Getting the new customer is not likely to get you promoted.</a:t>
            </a:r>
          </a:p>
          <a:p>
            <a:pPr lvl="1"/>
            <a:r>
              <a:rPr lang="en-US" sz="2400" dirty="0"/>
              <a:t>You want a bonus and believe that completing the project will get you a bonus.  You do not think you can complete the project.</a:t>
            </a:r>
          </a:p>
          <a:p>
            <a:pPr lvl="1"/>
            <a:r>
              <a:rPr lang="en-US" sz="2400" dirty="0"/>
              <a:t>You have been told that if you fix a manufacturing problem you will get a new assignment you want.  You believe you can fix the problem.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873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Equity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how fairly we are treated relative to others</a:t>
            </a:r>
          </a:p>
          <a:p>
            <a:r>
              <a:rPr lang="en-US" dirty="0"/>
              <a:t>Compare the </a:t>
            </a:r>
            <a:br>
              <a:rPr lang="en-US" dirty="0"/>
            </a:br>
            <a:r>
              <a:rPr lang="en-US" dirty="0"/>
              <a:t>outcome to the</a:t>
            </a:r>
            <a:br>
              <a:rPr lang="en-US" dirty="0"/>
            </a:br>
            <a:r>
              <a:rPr lang="en-US" dirty="0"/>
              <a:t> input</a:t>
            </a:r>
          </a:p>
        </p:txBody>
      </p:sp>
      <p:pic>
        <p:nvPicPr>
          <p:cNvPr id="4" name="Picture 3" descr="weighs job inputs with job outcomes&#10;" title="balance scal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727643"/>
            <a:ext cx="3898900" cy="3398520"/>
          </a:xfrm>
          <a:prstGeom prst="rect">
            <a:avLst/>
          </a:prstGeom>
          <a:noFill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Photo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5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  <p:pic>
        <p:nvPicPr>
          <p:cNvPr id="5" name="Online Media 4" title="Two Monkeys Were Paid Unequally: Excerpt from Frans de Waal&amp;#39;s TED Talk">
            <a:hlinkClick r:id="" action="ppaction://media"/>
            <a:extLst>
              <a:ext uri="{FF2B5EF4-FFF2-40B4-BE49-F238E27FC236}">
                <a16:creationId xmlns:a16="http://schemas.microsoft.com/office/drawing/2014/main" id="{CEEB47F4-1626-4001-AAF7-A4980807FB6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96900" y="4296569"/>
            <a:ext cx="3898900" cy="219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76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r>
              <a:rPr lang="en-US" dirty="0"/>
              <a:t>Analyze these scenarios using Equity Theory</a:t>
            </a:r>
          </a:p>
          <a:p>
            <a:pPr lvl="1"/>
            <a:r>
              <a:rPr lang="en-US" sz="2400" dirty="0"/>
              <a:t>You and Sue work overtime for a week.  Sue gets a $500 bonus and you get no bonus.</a:t>
            </a:r>
          </a:p>
          <a:p>
            <a:pPr lvl="1"/>
            <a:r>
              <a:rPr lang="en-US" sz="2400" dirty="0"/>
              <a:t>You work 20 hours of overtime and get a $400 bonus.  Tom worked 40 hours of overtime and got an $800 bonus.</a:t>
            </a:r>
          </a:p>
          <a:p>
            <a:r>
              <a:rPr lang="en-US" sz="2800" dirty="0"/>
              <a:t>Can one motivation theory explain all situations?  If not, give an example situation.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495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Team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487" y="1613003"/>
            <a:ext cx="7086600" cy="4525963"/>
          </a:xfrm>
        </p:spPr>
        <p:txBody>
          <a:bodyPr/>
          <a:lstStyle/>
          <a:p>
            <a:r>
              <a:rPr lang="en-US" dirty="0"/>
              <a:t>Forming</a:t>
            </a:r>
          </a:p>
          <a:p>
            <a:r>
              <a:rPr lang="en-US" dirty="0"/>
              <a:t>Storming</a:t>
            </a:r>
          </a:p>
          <a:p>
            <a:r>
              <a:rPr lang="en-US" dirty="0"/>
              <a:t>Norming</a:t>
            </a:r>
          </a:p>
          <a:p>
            <a:r>
              <a:rPr lang="en-US" dirty="0"/>
              <a:t>Performing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hows great teamwork.  Love that rowing!" title="Rowing team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976716"/>
            <a:ext cx="5091729" cy="339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62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772400" cy="4525963"/>
          </a:xfrm>
        </p:spPr>
        <p:txBody>
          <a:bodyPr/>
          <a:lstStyle/>
          <a:p>
            <a:pPr lvl="0"/>
            <a:r>
              <a:rPr lang="en-US" sz="2800" dirty="0"/>
              <a:t>Describe activities of operations management.</a:t>
            </a:r>
          </a:p>
          <a:p>
            <a:pPr lvl="0"/>
            <a:r>
              <a:rPr lang="en-US" sz="2800" dirty="0"/>
              <a:t>What factors do firms consider in their location decision?</a:t>
            </a:r>
          </a:p>
          <a:p>
            <a:pPr lvl="0"/>
            <a:r>
              <a:rPr lang="en-US" sz="2800" dirty="0"/>
              <a:t>What is a PERT and Gantt chart?</a:t>
            </a:r>
          </a:p>
          <a:p>
            <a:pPr lvl="0"/>
            <a:r>
              <a:rPr lang="en-US" sz="2800" dirty="0"/>
              <a:t>Explain how manufacturing companies use technology.</a:t>
            </a:r>
          </a:p>
          <a:p>
            <a:pPr lvl="0"/>
            <a:r>
              <a:rPr lang="en-US" sz="2800" dirty="0"/>
              <a:t>Distinguish service operations and manufacturing.</a:t>
            </a:r>
          </a:p>
          <a:p>
            <a:pPr lvl="0"/>
            <a:r>
              <a:rPr lang="en-US" sz="2800" dirty="0"/>
              <a:t>What is total quality management, TQM?</a:t>
            </a:r>
          </a:p>
          <a:p>
            <a:pPr lvl="0"/>
            <a:r>
              <a:rPr lang="en-US" sz="2800" dirty="0"/>
              <a:t> What is outsourcing?  Give an example.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600" cy="4525963"/>
          </a:xfrm>
        </p:spPr>
        <p:txBody>
          <a:bodyPr/>
          <a:lstStyle/>
          <a:p>
            <a:pPr lvl="0"/>
            <a:r>
              <a:rPr lang="en-US"/>
              <a:t>Define motivation </a:t>
            </a:r>
            <a:r>
              <a:rPr lang="en-US" dirty="0"/>
              <a:t>and understand why it is important in the workplace.</a:t>
            </a:r>
          </a:p>
          <a:p>
            <a:r>
              <a:rPr lang="en-US" dirty="0"/>
              <a:t>Understand intrinsic and extrinsic motivation.</a:t>
            </a:r>
          </a:p>
          <a:p>
            <a:pPr lvl="0"/>
            <a:r>
              <a:rPr lang="en-US" dirty="0"/>
              <a:t>Explain the major theories of motivation:</a:t>
            </a:r>
            <a:endParaRPr lang="en-US" sz="2400" dirty="0"/>
          </a:p>
          <a:p>
            <a:pPr lvl="1"/>
            <a:r>
              <a:rPr lang="en-US" dirty="0"/>
              <a:t>The Hierarchy of Needs theory</a:t>
            </a:r>
            <a:endParaRPr lang="en-US" sz="2000" dirty="0"/>
          </a:p>
          <a:p>
            <a:pPr lvl="1"/>
            <a:r>
              <a:rPr lang="en-US" dirty="0"/>
              <a:t>The Two-Factor theory</a:t>
            </a:r>
            <a:endParaRPr lang="en-US" sz="2000" dirty="0"/>
          </a:p>
          <a:p>
            <a:pPr lvl="1"/>
            <a:r>
              <a:rPr lang="en-US" dirty="0"/>
              <a:t>Expectancy theory</a:t>
            </a:r>
            <a:endParaRPr lang="en-US" sz="2000" dirty="0"/>
          </a:p>
          <a:p>
            <a:pPr lvl="1"/>
            <a:r>
              <a:rPr lang="en-US" dirty="0"/>
              <a:t>Equity theory</a:t>
            </a:r>
            <a:endParaRPr lang="en-US" sz="2000" dirty="0"/>
          </a:p>
          <a:p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9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Intrinsic</a:t>
            </a:r>
          </a:p>
          <a:p>
            <a:pPr lvl="1"/>
            <a:r>
              <a:rPr lang="en-US" dirty="0"/>
              <a:t>From within</a:t>
            </a:r>
          </a:p>
          <a:p>
            <a:pPr lvl="1"/>
            <a:r>
              <a:rPr lang="en-US" dirty="0"/>
              <a:t>E.g. satisfaction</a:t>
            </a:r>
          </a:p>
          <a:p>
            <a:r>
              <a:rPr lang="en-US" dirty="0"/>
              <a:t>Extrinsic</a:t>
            </a:r>
          </a:p>
          <a:p>
            <a:pPr lvl="1"/>
            <a:r>
              <a:rPr lang="en-US" dirty="0"/>
              <a:t>From external factors</a:t>
            </a:r>
          </a:p>
          <a:p>
            <a:pPr lvl="1"/>
            <a:r>
              <a:rPr lang="en-US" dirty="0"/>
              <a:t>E.g. reward</a:t>
            </a:r>
          </a:p>
        </p:txBody>
      </p:sp>
    </p:spTree>
    <p:extLst>
      <p:ext uri="{BB962C8B-B14F-4D97-AF65-F5344CB8AC3E}">
        <p14:creationId xmlns:p14="http://schemas.microsoft.com/office/powerpoint/2010/main" val="389670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Maslow’s Hierarchy of Needs Theory</a:t>
            </a:r>
          </a:p>
        </p:txBody>
      </p:sp>
      <p:graphicFrame>
        <p:nvGraphicFramePr>
          <p:cNvPr id="7" name="Content Placeholder 6" descr="Physiological needs, safety, social, esteem, self-actualization" title="Maslow's Hierarch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957999"/>
              </p:ext>
            </p:extLst>
          </p:nvPr>
        </p:nvGraphicFramePr>
        <p:xfrm>
          <a:off x="1828800" y="1656566"/>
          <a:ext cx="6054725" cy="3525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85">
                  <a:extLst>
                    <a:ext uri="{9D8B030D-6E8A-4147-A177-3AD203B41FA5}">
                      <a16:colId xmlns:a16="http://schemas.microsoft.com/office/drawing/2014/main" val="1263085655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42252447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875319630"/>
                    </a:ext>
                  </a:extLst>
                </a:gridCol>
              </a:tblGrid>
              <a:tr h="839165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Personal fulfillment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Professional fulfillment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4918423"/>
                  </a:ext>
                </a:extLst>
              </a:tr>
              <a:tr h="94893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Highest: Self-Actualization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Creative success and achievement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Challenging work, leadership, professional achievement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0192993"/>
                  </a:ext>
                </a:extLst>
              </a:tr>
              <a:tr h="3392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Esteem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Status and respect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Authority, titles, recognition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8201462"/>
                  </a:ext>
                </a:extLst>
              </a:tr>
              <a:tr h="71932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Social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Family and friendships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Team membership and social activities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8199469"/>
                  </a:ext>
                </a:extLst>
              </a:tr>
              <a:tr h="3392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Safety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Financial stability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Seniority/ Job security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4876104"/>
                  </a:ext>
                </a:extLst>
              </a:tr>
              <a:tr h="3392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Lowest: Physiological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Food and shelter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Salary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756083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9200" y="5334000"/>
            <a:ext cx="7519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Must satisfy lower-level needs before we seek to satisfy higher-level needs</a:t>
            </a:r>
          </a:p>
          <a:p>
            <a:pPr marL="342900" indent="-342900">
              <a:buAutoNum type="arabicPeriod"/>
            </a:pPr>
            <a:r>
              <a:rPr lang="en-US" dirty="0"/>
              <a:t>Once a need is satisfied, it no longer motivates us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2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07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dirty="0"/>
              <a:t>Maslow’s Hierarchy of Needs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 implications for a manager?</a:t>
            </a:r>
          </a:p>
          <a:p>
            <a:r>
              <a:rPr lang="en-US" dirty="0"/>
              <a:t>Analyze these scenarios</a:t>
            </a:r>
          </a:p>
          <a:p>
            <a:pPr lvl="1"/>
            <a:r>
              <a:rPr lang="en-US" dirty="0"/>
              <a:t>Firm has office parties and gym memberships.  Has poor health insurance.</a:t>
            </a:r>
          </a:p>
          <a:p>
            <a:pPr lvl="1"/>
            <a:r>
              <a:rPr lang="en-US" dirty="0"/>
              <a:t>Firm has great health insurance but low pay.</a:t>
            </a:r>
          </a:p>
          <a:p>
            <a:pPr lvl="1"/>
            <a:r>
              <a:rPr lang="en-US" dirty="0"/>
              <a:t>Firm has good pay, benefits, and rewarding work.  There are no company social activities or work recognition.</a:t>
            </a:r>
          </a:p>
        </p:txBody>
      </p:sp>
      <p:pic>
        <p:nvPicPr>
          <p:cNvPr id="8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221" y="0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260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Herzberg’s Two-Factor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Hygiene factors – must be present to prevent job </a:t>
            </a:r>
            <a:r>
              <a:rPr lang="en-US" i="1" dirty="0"/>
              <a:t>dissatisfaction</a:t>
            </a:r>
          </a:p>
          <a:p>
            <a:r>
              <a:rPr lang="en-US" dirty="0"/>
              <a:t>Motivation factors – strong contributors to job </a:t>
            </a:r>
            <a:r>
              <a:rPr lang="en-US" i="1" dirty="0"/>
              <a:t>satisfaction</a:t>
            </a:r>
          </a:p>
          <a:p>
            <a:endParaRPr lang="en-US" dirty="0"/>
          </a:p>
        </p:txBody>
      </p:sp>
      <p:pic>
        <p:nvPicPr>
          <p:cNvPr id="4" name="Picture 3" descr="Hygiene factors are environmental factors such as office.  Motivation factors are those with growth such as achievement." title="Two-factor theo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3683953"/>
            <a:ext cx="5200650" cy="2457450"/>
          </a:xfrm>
          <a:prstGeom prst="rect">
            <a:avLst/>
          </a:prstGeom>
          <a:noFill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Photo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Herzberg’s Two-Factor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these scenarios using the Two-Factor Theory</a:t>
            </a:r>
          </a:p>
          <a:p>
            <a:pPr lvl="1"/>
            <a:r>
              <a:rPr lang="en-US" dirty="0"/>
              <a:t>Firm has office parties and gym memberships.  Has poor health insurance.</a:t>
            </a:r>
          </a:p>
          <a:p>
            <a:pPr lvl="1"/>
            <a:r>
              <a:rPr lang="en-US" dirty="0"/>
              <a:t>Firm has great health insurance but low pay.</a:t>
            </a:r>
          </a:p>
          <a:p>
            <a:pPr lvl="1"/>
            <a:r>
              <a:rPr lang="en-US" dirty="0"/>
              <a:t>Firm has good pay, benefits, and rewarding work.  There are no company social activities or work recognition.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462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Expectancy Theory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714071"/>
              </p:ext>
            </p:extLst>
          </p:nvPr>
        </p:nvGraphicFramePr>
        <p:xfrm>
          <a:off x="1600200" y="1600201"/>
          <a:ext cx="7086600" cy="3276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5059363"/>
            <a:ext cx="67505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Employee is motivated if he or she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Believes efforts will result in acceptable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Believes acceptable performance will lead to desired reward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Values the reward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Photo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7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840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723</Words>
  <Application>Microsoft Office PowerPoint</Application>
  <PresentationFormat>On-screen Show (4:3)</PresentationFormat>
  <Paragraphs>102</Paragraphs>
  <Slides>13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Motivating Employees</vt:lpstr>
      <vt:lpstr>Review </vt:lpstr>
      <vt:lpstr>Learning Objectives</vt:lpstr>
      <vt:lpstr>Sources of Motivation</vt:lpstr>
      <vt:lpstr>Maslow’s Hierarchy of Needs Theory</vt:lpstr>
      <vt:lpstr>Maslow’s Hierarchy of Needs Theory</vt:lpstr>
      <vt:lpstr>Herzberg’s Two-Factor Theory</vt:lpstr>
      <vt:lpstr>Herzberg’s Two-Factor Theory</vt:lpstr>
      <vt:lpstr>Expectancy Theory</vt:lpstr>
      <vt:lpstr>Expectancy Theory</vt:lpstr>
      <vt:lpstr>Equity Theory</vt:lpstr>
      <vt:lpstr>Equity Theory</vt:lpstr>
      <vt:lpstr>Stages of Team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Presentations</dc:title>
  <dc:creator>Administrator</dc:creator>
  <cp:lastModifiedBy>Klinger, Bill</cp:lastModifiedBy>
  <cp:revision>117</cp:revision>
  <dcterms:created xsi:type="dcterms:W3CDTF">2011-11-30T01:20:09Z</dcterms:created>
  <dcterms:modified xsi:type="dcterms:W3CDTF">2020-12-02T01:07:28Z</dcterms:modified>
</cp:coreProperties>
</file>