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01" r:id="rId2"/>
    <p:sldId id="260" r:id="rId3"/>
    <p:sldId id="273" r:id="rId4"/>
    <p:sldId id="302" r:id="rId5"/>
    <p:sldId id="303" r:id="rId6"/>
    <p:sldId id="304" r:id="rId7"/>
    <p:sldId id="305" r:id="rId8"/>
    <p:sldId id="306" r:id="rId9"/>
    <p:sldId id="325" r:id="rId10"/>
    <p:sldId id="308" r:id="rId11"/>
    <p:sldId id="310" r:id="rId12"/>
    <p:sldId id="311" r:id="rId13"/>
    <p:sldId id="313" r:id="rId14"/>
    <p:sldId id="312" r:id="rId15"/>
    <p:sldId id="314" r:id="rId16"/>
    <p:sldId id="315" r:id="rId17"/>
    <p:sldId id="316" r:id="rId18"/>
    <p:sldId id="317" r:id="rId19"/>
    <p:sldId id="318" r:id="rId20"/>
    <p:sldId id="319" r:id="rId21"/>
    <p:sldId id="320" r:id="rId22"/>
    <p:sldId id="321" r:id="rId23"/>
    <p:sldId id="322" r:id="rId24"/>
    <p:sldId id="323" r:id="rId25"/>
    <p:sldId id="324"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1028" autoAdjust="0"/>
  </p:normalViewPr>
  <p:slideViewPr>
    <p:cSldViewPr>
      <p:cViewPr varScale="1">
        <p:scale>
          <a:sx n="71" d="100"/>
          <a:sy n="71" d="100"/>
        </p:scale>
        <p:origin x="110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7576EDDE-B6F9-4106-B6B2-369F76182CDD}" type="datetimeFigureOut">
              <a:rPr lang="en-US"/>
              <a:pPr>
                <a:defRPr/>
              </a:pPr>
              <a:t>10/22/2020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3A00B0B5-4A13-4BEE-A37E-2E462F6DD7F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Mass customization is where you mass produce a product but each one might be customized.  For example, Nike shoes.  They are made in large batches and yet you can order a customized shoe.</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6</a:t>
            </a:fld>
            <a:endParaRPr lang="en-US"/>
          </a:p>
        </p:txBody>
      </p:sp>
    </p:spTree>
    <p:extLst>
      <p:ext uri="{BB962C8B-B14F-4D97-AF65-F5344CB8AC3E}">
        <p14:creationId xmlns:p14="http://schemas.microsoft.com/office/powerpoint/2010/main" val="2333360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fld id="{93F1FCAE-DA9B-4EB8-97B1-6DC425FA2DE2}" type="slidenum">
              <a:rPr lang="en-US" altLang="en-US" sz="1200"/>
              <a:pPr eaLnBrk="1" hangingPunct="1"/>
              <a:t>9</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altLang="en-US" dirty="0">
                <a:latin typeface="Arial" panose="020B0604020202020204" pitchFamily="34" charset="0"/>
              </a:rPr>
              <a:t>process</a:t>
            </a:r>
          </a:p>
          <a:p>
            <a:pPr eaLnBrk="1" hangingPunct="1"/>
            <a:r>
              <a:rPr lang="en-US" altLang="en-US" dirty="0">
                <a:latin typeface="Arial" panose="020B0604020202020204" pitchFamily="34" charset="0"/>
              </a:rPr>
              <a:t>•groups machinery and equipment according to their functions</a:t>
            </a:r>
          </a:p>
          <a:p>
            <a:pPr eaLnBrk="1" hangingPunct="1"/>
            <a:r>
              <a:rPr lang="en-US" altLang="en-US" dirty="0">
                <a:latin typeface="Arial" panose="020B0604020202020204" pitchFamily="34" charset="0"/>
              </a:rPr>
              <a:t>•often facilitates production of a variety of nonstandard items in relatively small batches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product</a:t>
            </a:r>
          </a:p>
          <a:p>
            <a:pPr eaLnBrk="1" hangingPunct="1"/>
            <a:r>
              <a:rPr lang="en-US" altLang="en-US" dirty="0">
                <a:latin typeface="Arial" panose="020B0604020202020204" pitchFamily="34" charset="0"/>
              </a:rPr>
              <a:t>•sets up production equipment along a product-flow line and the work in process moves along this line past workstations</a:t>
            </a:r>
          </a:p>
          <a:p>
            <a:pPr eaLnBrk="1" hangingPunct="1"/>
            <a:r>
              <a:rPr lang="en-US" altLang="en-US" dirty="0">
                <a:latin typeface="Arial" panose="020B0604020202020204" pitchFamily="34" charset="0"/>
              </a:rPr>
              <a:t>•efficiently produces large numbers of similar products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fixed-position</a:t>
            </a:r>
          </a:p>
          <a:p>
            <a:pPr eaLnBrk="1" hangingPunct="1"/>
            <a:r>
              <a:rPr lang="en-US" altLang="en-US" dirty="0">
                <a:latin typeface="Arial" panose="020B0604020202020204" pitchFamily="34" charset="0"/>
              </a:rPr>
              <a:t>•places the product in one spot and workers, materials, and equipment come to it</a:t>
            </a:r>
          </a:p>
          <a:p>
            <a:pPr eaLnBrk="1" hangingPunct="1"/>
            <a:r>
              <a:rPr lang="en-US" altLang="en-US" dirty="0">
                <a:latin typeface="Arial" panose="020B0604020202020204" pitchFamily="34" charset="0"/>
              </a:rPr>
              <a:t>•suits production of a very large, bulky, heavy, or fragile product.</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customer-oriented</a:t>
            </a:r>
          </a:p>
          <a:p>
            <a:pPr eaLnBrk="1" hangingPunct="1"/>
            <a:r>
              <a:rPr lang="en-US" altLang="en-US" dirty="0">
                <a:latin typeface="Arial" panose="020B0604020202020204" pitchFamily="34" charset="0"/>
              </a:rPr>
              <a:t>Service organizations also must decide on appropriate layouts for their production processes.</a:t>
            </a:r>
          </a:p>
        </p:txBody>
      </p:sp>
    </p:spTree>
    <p:extLst>
      <p:ext uri="{BB962C8B-B14F-4D97-AF65-F5344CB8AC3E}">
        <p14:creationId xmlns:p14="http://schemas.microsoft.com/office/powerpoint/2010/main" val="2154027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Capacity requirements deal with how much or many you need of something.  For example, how many salads should McDonalds buy and store?  Well, it starts with a forecast of how many will be sold and when and then one needs to find warehouses with the capacity.</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10</a:t>
            </a:fld>
            <a:endParaRPr lang="en-US"/>
          </a:p>
        </p:txBody>
      </p:sp>
    </p:spTree>
    <p:extLst>
      <p:ext uri="{BB962C8B-B14F-4D97-AF65-F5344CB8AC3E}">
        <p14:creationId xmlns:p14="http://schemas.microsoft.com/office/powerpoint/2010/main" val="2125608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a PERT chart like a roadmap for a project.  The key element is the critical path.  The critical path is the set of tasks, which if one is delayed will delay the project.  Managers need to identify the critical path and watch it like a hawk.</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15</a:t>
            </a:fld>
            <a:endParaRPr lang="en-US"/>
          </a:p>
        </p:txBody>
      </p:sp>
    </p:spTree>
    <p:extLst>
      <p:ext uri="{BB962C8B-B14F-4D97-AF65-F5344CB8AC3E}">
        <p14:creationId xmlns:p14="http://schemas.microsoft.com/office/powerpoint/2010/main" val="3008313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00B0B5-4A13-4BEE-A37E-2E462F6DD7F1}" type="slidenum">
              <a:rPr lang="en-US" smtClean="0"/>
              <a:pPr>
                <a:defRPr/>
              </a:pPr>
              <a:t>16</a:t>
            </a:fld>
            <a:endParaRPr lang="en-US"/>
          </a:p>
        </p:txBody>
      </p:sp>
    </p:spTree>
    <p:extLst>
      <p:ext uri="{BB962C8B-B14F-4D97-AF65-F5344CB8AC3E}">
        <p14:creationId xmlns:p14="http://schemas.microsoft.com/office/powerpoint/2010/main" val="2069677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Services are things like doing taxes, car repair, landscaping, etc.</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17</a:t>
            </a:fld>
            <a:endParaRPr lang="en-US"/>
          </a:p>
        </p:txBody>
      </p:sp>
    </p:spTree>
    <p:extLst>
      <p:ext uri="{BB962C8B-B14F-4D97-AF65-F5344CB8AC3E}">
        <p14:creationId xmlns:p14="http://schemas.microsoft.com/office/powerpoint/2010/main" val="152918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Continuous process improvement means that a business is always on the lookout for ways to improve.  That may sound like a no-brainer but many companies fail to do that.  The best companies make it a part of the culture.</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22</a:t>
            </a:fld>
            <a:endParaRPr lang="en-US"/>
          </a:p>
        </p:txBody>
      </p:sp>
    </p:spTree>
    <p:extLst>
      <p:ext uri="{BB962C8B-B14F-4D97-AF65-F5344CB8AC3E}">
        <p14:creationId xmlns:p14="http://schemas.microsoft.com/office/powerpoint/2010/main" val="2945333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Outsourcing simply means taking a function within a business and hiring another business to do it.  We often think of outsourcing as sending work out of the country but it doesn’t need to </a:t>
            </a:r>
            <a:r>
              <a:rPr lang="en-US"/>
              <a:t>be that.</a:t>
            </a:r>
            <a:endParaRPr lang="en-US" dirty="0"/>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25</a:t>
            </a:fld>
            <a:endParaRPr lang="en-US"/>
          </a:p>
        </p:txBody>
      </p:sp>
    </p:spTree>
    <p:extLst>
      <p:ext uri="{BB962C8B-B14F-4D97-AF65-F5344CB8AC3E}">
        <p14:creationId xmlns:p14="http://schemas.microsoft.com/office/powerpoint/2010/main" val="1372414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8" name="Rectangle 10"/>
          <p:cNvSpPr txBox="1">
            <a:spLocks noChangeArrowheads="1"/>
          </p:cNvSpPr>
          <p:nvPr userDrawn="1"/>
        </p:nvSpPr>
        <p:spPr>
          <a:xfrm>
            <a:off x="6553200" y="6248400"/>
            <a:ext cx="2133600" cy="457200"/>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defRPr/>
            </a:pPr>
            <a:fld id="{E00DBEA3-1F90-48DE-82AD-15C849F351CF}" type="slidenum">
              <a:rPr lang="en-US" altLang="en-US" sz="1200" smtClean="0">
                <a:solidFill>
                  <a:srgbClr val="898989"/>
                </a:solidFill>
              </a:rPr>
              <a:pPr algn="r" eaLnBrk="1" hangingPunct="1">
                <a:defRPr/>
              </a:pPr>
              <a:t>‹#›</a:t>
            </a:fld>
            <a:endParaRPr lang="en-US" altLang="en-US" sz="1200">
              <a:solidFill>
                <a:srgbClr val="898989"/>
              </a:solidFill>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9" name="Date Placeholder 3"/>
          <p:cNvSpPr>
            <a:spLocks noGrp="1"/>
          </p:cNvSpPr>
          <p:nvPr>
            <p:ph type="dt" sz="half" idx="10"/>
          </p:nvPr>
        </p:nvSpPr>
        <p:spPr/>
        <p:txBody>
          <a:bodyPr/>
          <a:lstStyle>
            <a:lvl1pPr>
              <a:defRPr/>
            </a:lvl1pPr>
          </a:lstStyle>
          <a:p>
            <a:pPr>
              <a:defRPr/>
            </a:pPr>
            <a:fld id="{778B7E16-C42A-4FE9-9D53-EB6BEE17D2F3}" type="datetimeFigureOut">
              <a:rPr lang="en-US"/>
              <a:pPr>
                <a:defRPr/>
              </a:pPr>
              <a:t>10/22/2020</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45BAA8-8F16-4689-A993-8738D1DABC9E}" type="slidenum">
              <a:rPr lang="en-US" altLang="en-US"/>
              <a:pPr>
                <a:defRPr/>
              </a:pPr>
              <a:t>‹#›</a:t>
            </a:fld>
            <a:endParaRPr lang="en-US" altLang="en-US"/>
          </a:p>
        </p:txBody>
      </p:sp>
    </p:spTree>
    <p:extLst>
      <p:ext uri="{BB962C8B-B14F-4D97-AF65-F5344CB8AC3E}">
        <p14:creationId xmlns:p14="http://schemas.microsoft.com/office/powerpoint/2010/main" val="378740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9F775A-A453-4DF6-87FE-420D0B32A010}" type="datetimeFigureOut">
              <a:rPr lang="en-US"/>
              <a:pPr>
                <a:defRPr/>
              </a:pPr>
              <a:t>10/22/2020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B23E0C-B958-4DF7-A7D0-68D10FDC45BE}" type="slidenum">
              <a:rPr lang="en-US" altLang="en-US"/>
              <a:pPr>
                <a:defRPr/>
              </a:pPr>
              <a:t>‹#›</a:t>
            </a:fld>
            <a:endParaRPr lang="en-US" altLang="en-US"/>
          </a:p>
        </p:txBody>
      </p:sp>
    </p:spTree>
    <p:extLst>
      <p:ext uri="{BB962C8B-B14F-4D97-AF65-F5344CB8AC3E}">
        <p14:creationId xmlns:p14="http://schemas.microsoft.com/office/powerpoint/2010/main" val="100013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3668F8-AD50-4196-BA0F-3D94799808E1}" type="datetimeFigureOut">
              <a:rPr lang="en-US"/>
              <a:pPr>
                <a:defRPr/>
              </a:pPr>
              <a:t>10/22/2020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196FE1-19A6-4BF5-87CA-A5305A6D97A6}" type="slidenum">
              <a:rPr lang="en-US" altLang="en-US"/>
              <a:pPr>
                <a:defRPr/>
              </a:pPr>
              <a:t>‹#›</a:t>
            </a:fld>
            <a:endParaRPr lang="en-US" altLang="en-US"/>
          </a:p>
        </p:txBody>
      </p:sp>
    </p:spTree>
    <p:extLst>
      <p:ext uri="{BB962C8B-B14F-4D97-AF65-F5344CB8AC3E}">
        <p14:creationId xmlns:p14="http://schemas.microsoft.com/office/powerpoint/2010/main" val="219626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143000" y="1524000"/>
            <a:ext cx="7010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2"/>
          <p:cNvGrpSpPr>
            <a:grpSpLocks/>
          </p:cNvGrpSpPr>
          <p:nvPr userDrawn="1"/>
        </p:nvGrpSpPr>
        <p:grpSpPr bwMode="auto">
          <a:xfrm>
            <a:off x="-3222625" y="304800"/>
            <a:ext cx="4365625" cy="4724400"/>
            <a:chOff x="-2030" y="192"/>
            <a:chExt cx="2750" cy="2976"/>
          </a:xfrm>
        </p:grpSpPr>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600200" y="1600200"/>
            <a:ext cx="7086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E798DB35-0154-42DB-ADAA-EE7C1CE7F4C9}" type="datetimeFigureOut">
              <a:rPr lang="en-US"/>
              <a:pPr>
                <a:defRPr/>
              </a:pPr>
              <a:t>10/22/2020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CA4DE317-4465-49E9-9CAC-FEEEA90B34B3}" type="slidenum">
              <a:rPr lang="en-US" altLang="en-US"/>
              <a:pPr>
                <a:defRPr/>
              </a:pPr>
              <a:t>‹#›</a:t>
            </a:fld>
            <a:endParaRPr lang="en-US" altLang="en-US"/>
          </a:p>
        </p:txBody>
      </p:sp>
    </p:spTree>
    <p:extLst>
      <p:ext uri="{BB962C8B-B14F-4D97-AF65-F5344CB8AC3E}">
        <p14:creationId xmlns:p14="http://schemas.microsoft.com/office/powerpoint/2010/main" val="288447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E3A55C2-FBBE-4D89-9CC7-143C5E92CCB9}" type="datetimeFigureOut">
              <a:rPr lang="en-US"/>
              <a:pPr>
                <a:defRPr/>
              </a:pPr>
              <a:t>10/22/2020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A8C160-457C-4895-8429-C9F8E8199C7C}" type="slidenum">
              <a:rPr lang="en-US" altLang="en-US"/>
              <a:pPr>
                <a:defRPr/>
              </a:pPr>
              <a:t>‹#›</a:t>
            </a:fld>
            <a:endParaRPr lang="en-US" altLang="en-US"/>
          </a:p>
        </p:txBody>
      </p:sp>
    </p:spTree>
    <p:extLst>
      <p:ext uri="{BB962C8B-B14F-4D97-AF65-F5344CB8AC3E}">
        <p14:creationId xmlns:p14="http://schemas.microsoft.com/office/powerpoint/2010/main" val="191224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3D28F96-339D-431A-A0B4-582B0910A5FB}" type="datetimeFigureOut">
              <a:rPr lang="en-US"/>
              <a:pPr>
                <a:defRPr/>
              </a:pPr>
              <a:t>10/22/2020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C3CFD9-4557-4F66-96E8-98C82207B5D9}" type="slidenum">
              <a:rPr lang="en-US" altLang="en-US"/>
              <a:pPr>
                <a:defRPr/>
              </a:pPr>
              <a:t>‹#›</a:t>
            </a:fld>
            <a:endParaRPr lang="en-US" altLang="en-US"/>
          </a:p>
        </p:txBody>
      </p:sp>
    </p:spTree>
    <p:extLst>
      <p:ext uri="{BB962C8B-B14F-4D97-AF65-F5344CB8AC3E}">
        <p14:creationId xmlns:p14="http://schemas.microsoft.com/office/powerpoint/2010/main" val="2542470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3642F9E-DA95-483A-A196-5F581DEBCEB5}" type="datetimeFigureOut">
              <a:rPr lang="en-US"/>
              <a:pPr>
                <a:defRPr/>
              </a:pPr>
              <a:t>10/22/2020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692AC7-977A-4E79-BEDB-01CC3E1D0C53}" type="slidenum">
              <a:rPr lang="en-US" altLang="en-US"/>
              <a:pPr>
                <a:defRPr/>
              </a:pPr>
              <a:t>‹#›</a:t>
            </a:fld>
            <a:endParaRPr lang="en-US" altLang="en-US"/>
          </a:p>
        </p:txBody>
      </p:sp>
    </p:spTree>
    <p:extLst>
      <p:ext uri="{BB962C8B-B14F-4D97-AF65-F5344CB8AC3E}">
        <p14:creationId xmlns:p14="http://schemas.microsoft.com/office/powerpoint/2010/main" val="295592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4833D8-31D4-4DFB-8D24-9EFCDB23F019}" type="datetimeFigureOut">
              <a:rPr lang="en-US"/>
              <a:pPr>
                <a:defRPr/>
              </a:pPr>
              <a:t>10/22/2020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54D8E2B-12B7-4688-875B-BDA264BB5501}" type="slidenum">
              <a:rPr lang="en-US" altLang="en-US"/>
              <a:pPr>
                <a:defRPr/>
              </a:pPr>
              <a:t>‹#›</a:t>
            </a:fld>
            <a:endParaRPr lang="en-US" altLang="en-US"/>
          </a:p>
        </p:txBody>
      </p:sp>
    </p:spTree>
    <p:extLst>
      <p:ext uri="{BB962C8B-B14F-4D97-AF65-F5344CB8AC3E}">
        <p14:creationId xmlns:p14="http://schemas.microsoft.com/office/powerpoint/2010/main" val="251272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669ED4-06E6-4E65-A6F9-1F5F6A9E7B65}" type="datetimeFigureOut">
              <a:rPr lang="en-US"/>
              <a:pPr>
                <a:defRPr/>
              </a:pPr>
              <a:t>10/22/2020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BD1FAA-DAED-4432-8C1B-9402F97EC852}" type="slidenum">
              <a:rPr lang="en-US" altLang="en-US"/>
              <a:pPr>
                <a:defRPr/>
              </a:pPr>
              <a:t>‹#›</a:t>
            </a:fld>
            <a:endParaRPr lang="en-US" altLang="en-US"/>
          </a:p>
        </p:txBody>
      </p:sp>
    </p:spTree>
    <p:extLst>
      <p:ext uri="{BB962C8B-B14F-4D97-AF65-F5344CB8AC3E}">
        <p14:creationId xmlns:p14="http://schemas.microsoft.com/office/powerpoint/2010/main" val="19200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9D5539-6D42-4CA3-B013-26A208155C94}" type="datetimeFigureOut">
              <a:rPr lang="en-US"/>
              <a:pPr>
                <a:defRPr/>
              </a:pPr>
              <a:t>10/22/2020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D99F57-C09A-48D7-A5AE-D200454A958C}" type="slidenum">
              <a:rPr lang="en-US" altLang="en-US"/>
              <a:pPr>
                <a:defRPr/>
              </a:pPr>
              <a:t>‹#›</a:t>
            </a:fld>
            <a:endParaRPr lang="en-US" altLang="en-US"/>
          </a:p>
        </p:txBody>
      </p:sp>
    </p:spTree>
    <p:extLst>
      <p:ext uri="{BB962C8B-B14F-4D97-AF65-F5344CB8AC3E}">
        <p14:creationId xmlns:p14="http://schemas.microsoft.com/office/powerpoint/2010/main" val="167730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EE57B55-C174-4B4B-A8C9-313515F1E445}" type="datetimeFigureOut">
              <a:rPr lang="en-US"/>
              <a:pPr>
                <a:defRPr/>
              </a:pPr>
              <a:t>10/22/2020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697D29-2C75-4421-ACE4-DFD6B0B46023}" type="slidenum">
              <a:rPr lang="en-US" altLang="en-US"/>
              <a:pPr>
                <a:defRPr/>
              </a:pPr>
              <a:t>‹#›</a:t>
            </a:fld>
            <a:endParaRPr lang="en-US" altLang="en-US"/>
          </a:p>
        </p:txBody>
      </p:sp>
    </p:spTree>
    <p:extLst>
      <p:ext uri="{BB962C8B-B14F-4D97-AF65-F5344CB8AC3E}">
        <p14:creationId xmlns:p14="http://schemas.microsoft.com/office/powerpoint/2010/main" val="287944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76CE110-9196-496B-A7FE-E4B7B56840DF}" type="datetimeFigureOut">
              <a:rPr lang="en-US"/>
              <a:pPr>
                <a:defRPr/>
              </a:pPr>
              <a:t>10/22/2020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CA1FB99-579B-41F3-A6E0-9B5E2227AA9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hyperlink" Target="https://vtechworks.lib.vt.edu/handle/10919/84848"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creativecommons.org/licenses/by/4.0/"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ommons.wikimedia.org/wiki/Category:Figures_from_Fundamentals_of_Business_by_Skripa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commons.wikimedia.org/wiki/Category:Figures_from_Fundamentals_of_Business_by_Skripak"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hyperlink" Target="http://hdl.handle.net/10919/70961"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Category:Figures_from_Fundamentals_of_Business_by_Skripak"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Operations Management</a:t>
            </a:r>
            <a:endParaRPr lang="en-US" dirty="0"/>
          </a:p>
        </p:txBody>
      </p:sp>
      <p:sp>
        <p:nvSpPr>
          <p:cNvPr id="7" name="Rectangle 4"/>
          <p:cNvSpPr>
            <a:spLocks noChangeArrowheads="1"/>
          </p:cNvSpPr>
          <p:nvPr/>
        </p:nvSpPr>
        <p:spPr bwMode="auto">
          <a:xfrm>
            <a:off x="3817937" y="6567488"/>
            <a:ext cx="517366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100" dirty="0">
                <a:latin typeface="Arial" panose="020B0604020202020204" pitchFamily="34" charset="0"/>
              </a:rPr>
              <a:t>Download this book for free at: </a:t>
            </a:r>
            <a:r>
              <a:rPr lang="en-US" altLang="en-US" sz="1100" dirty="0">
                <a:latin typeface="Arial" panose="020B0604020202020204" pitchFamily="34" charset="0"/>
                <a:hlinkClick r:id="rId2"/>
              </a:rPr>
              <a:t>https://vtechworks.lib.vt.edu/handle/10919/84848</a:t>
            </a:r>
            <a:r>
              <a:rPr lang="en-US" altLang="en-US" sz="1100" dirty="0">
                <a:latin typeface="Arial" panose="020B0604020202020204" pitchFamily="34" charset="0"/>
              </a:rPr>
              <a:t> </a:t>
            </a:r>
            <a:endParaRPr lang="en-US" altLang="en-US" sz="1100" dirty="0"/>
          </a:p>
        </p:txBody>
      </p:sp>
      <p:sp>
        <p:nvSpPr>
          <p:cNvPr id="10" name="TextBox 1"/>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a:latin typeface="Arial" panose="020B0604020202020204" pitchFamily="34" charset="0"/>
              </a:rPr>
              <a:t>Adapted from </a:t>
            </a:r>
            <a:r>
              <a:rPr lang="en-US" altLang="en-US" sz="1200" i="1">
                <a:latin typeface="Arial" panose="020B0604020202020204" pitchFamily="34" charset="0"/>
              </a:rPr>
              <a:t>Fundamentals of Business </a:t>
            </a:r>
            <a:endParaRPr lang="en-US" altLang="en-US" sz="1200">
              <a:latin typeface="Arial" panose="020B0604020202020204" pitchFamily="34" charset="0"/>
            </a:endParaRPr>
          </a:p>
        </p:txBody>
      </p:sp>
      <p:pic>
        <p:nvPicPr>
          <p:cNvPr id="11" name="Picture 1569" descr="BY-NC-SA" title="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6621916"/>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52400" y="6206320"/>
            <a:ext cx="7631705" cy="369332"/>
          </a:xfrm>
          <a:prstGeom prst="rect">
            <a:avLst/>
          </a:prstGeom>
          <a:noFill/>
        </p:spPr>
        <p:txBody>
          <a:bodyPr wrap="none" rtlCol="0">
            <a:spAutoFit/>
          </a:bodyPr>
          <a:lstStyle/>
          <a:p>
            <a:r>
              <a:rPr lang="en-US" sz="1600" dirty="0"/>
              <a:t>©William Klinger. This work is licensed under a </a:t>
            </a:r>
            <a:r>
              <a:rPr lang="en-US" sz="1600" dirty="0">
                <a:hlinkClick r:id="rId5"/>
              </a:rPr>
              <a:t>Creative Commons Attribution 4.0 license</a:t>
            </a:r>
            <a:r>
              <a:rPr lang="en-US" dirty="0"/>
              <a:t> </a:t>
            </a:r>
          </a:p>
        </p:txBody>
      </p:sp>
      <p:pic>
        <p:nvPicPr>
          <p:cNvPr id="13" name="Picture 2" descr="https://mirrors.creativecommons.org/presskit/buttons/88x31/png/by.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84105" y="6276998"/>
            <a:ext cx="716164" cy="25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787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609600"/>
            <a:ext cx="8229600" cy="1143000"/>
          </a:xfrm>
        </p:spPr>
        <p:txBody>
          <a:bodyPr/>
          <a:lstStyle/>
          <a:p>
            <a:r>
              <a:rPr lang="en-US" dirty="0"/>
              <a:t>Production Process Planning</a:t>
            </a:r>
            <a:br>
              <a:rPr lang="en-US" dirty="0"/>
            </a:br>
            <a:r>
              <a:rPr lang="en-US" sz="4000" dirty="0"/>
              <a:t>Capacity planning</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solidFill>
                <a:schemeClr val="accent1"/>
              </a:solidFill>
            </a:endParaRPr>
          </a:p>
          <a:p>
            <a:r>
              <a:rPr lang="en-US" dirty="0">
                <a:solidFill>
                  <a:schemeClr val="accent1"/>
                </a:solidFill>
              </a:rPr>
              <a:t>Forecast</a:t>
            </a:r>
            <a:r>
              <a:rPr lang="en-US" dirty="0"/>
              <a:t> demand</a:t>
            </a:r>
          </a:p>
          <a:p>
            <a:pPr marL="0" indent="0">
              <a:buNone/>
            </a:pPr>
            <a:endParaRPr lang="en-US" dirty="0"/>
          </a:p>
          <a:p>
            <a:r>
              <a:rPr lang="en-US" dirty="0"/>
              <a:t>Calculate </a:t>
            </a:r>
            <a:r>
              <a:rPr lang="en-US" dirty="0">
                <a:solidFill>
                  <a:schemeClr val="accent1"/>
                </a:solidFill>
              </a:rPr>
              <a:t>capacity requirements</a:t>
            </a:r>
          </a:p>
          <a:p>
            <a:pPr marL="0" indent="0">
              <a:buNone/>
            </a:pPr>
            <a:endParaRPr lang="en-US" dirty="0"/>
          </a:p>
        </p:txBody>
      </p:sp>
    </p:spTree>
    <p:extLst>
      <p:ext uri="{BB962C8B-B14F-4D97-AF65-F5344CB8AC3E}">
        <p14:creationId xmlns:p14="http://schemas.microsoft.com/office/powerpoint/2010/main" val="1557559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609600"/>
            <a:ext cx="8229600" cy="1143000"/>
          </a:xfrm>
        </p:spPr>
        <p:txBody>
          <a:bodyPr/>
          <a:lstStyle/>
          <a:p>
            <a:r>
              <a:rPr lang="en-US" dirty="0"/>
              <a:t>Production Process Planning</a:t>
            </a:r>
            <a:br>
              <a:rPr lang="en-US" dirty="0"/>
            </a:br>
            <a:r>
              <a:rPr lang="en-US" sz="4000" dirty="0"/>
              <a:t>Capacity planning</a:t>
            </a:r>
            <a:br>
              <a:rPr lang="en-US" dirty="0"/>
            </a:br>
            <a:endParaRPr lang="en-US" dirty="0"/>
          </a:p>
        </p:txBody>
      </p:sp>
      <p:sp>
        <p:nvSpPr>
          <p:cNvPr id="3" name="Content Placeholder 2"/>
          <p:cNvSpPr>
            <a:spLocks noGrp="1"/>
          </p:cNvSpPr>
          <p:nvPr>
            <p:ph idx="1"/>
          </p:nvPr>
        </p:nvSpPr>
        <p:spPr>
          <a:xfrm>
            <a:off x="1371600" y="1600200"/>
            <a:ext cx="7543800" cy="4525963"/>
          </a:xfrm>
        </p:spPr>
        <p:txBody>
          <a:bodyPr/>
          <a:lstStyle/>
          <a:p>
            <a:r>
              <a:rPr lang="en-US" dirty="0"/>
              <a:t>How would you forecast the demand for</a:t>
            </a:r>
          </a:p>
          <a:p>
            <a:pPr lvl="1"/>
            <a:r>
              <a:rPr lang="en-US" dirty="0"/>
              <a:t>Electric cars</a:t>
            </a:r>
          </a:p>
          <a:p>
            <a:pPr lvl="1"/>
            <a:r>
              <a:rPr lang="en-US" dirty="0"/>
              <a:t>Smart phones</a:t>
            </a:r>
          </a:p>
          <a:p>
            <a:pPr lvl="1"/>
            <a:r>
              <a:rPr lang="en-US" dirty="0"/>
              <a:t>Number of snow plows needed in Branchburg</a:t>
            </a:r>
          </a:p>
          <a:p>
            <a:pPr lvl="1"/>
            <a:r>
              <a:rPr lang="en-US" dirty="0"/>
              <a:t>12-year old Scotch whiskey</a:t>
            </a:r>
          </a:p>
          <a:p>
            <a:pPr lvl="1"/>
            <a:r>
              <a:rPr lang="en-US" dirty="0"/>
              <a:t>Flowers</a:t>
            </a:r>
          </a:p>
          <a:p>
            <a:pPr marL="0" indent="0">
              <a:buNone/>
            </a:pPr>
            <a:endParaRPr lang="en-US" dirty="0"/>
          </a:p>
          <a:p>
            <a:pPr marL="0" indent="0">
              <a:buNone/>
            </a:pPr>
            <a:endParaRPr lang="en-US" dirty="0"/>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904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609600"/>
            <a:ext cx="8229600" cy="1143000"/>
          </a:xfrm>
        </p:spPr>
        <p:txBody>
          <a:bodyPr/>
          <a:lstStyle/>
          <a:p>
            <a:r>
              <a:rPr lang="en-US" dirty="0"/>
              <a:t>Managing Production</a:t>
            </a:r>
            <a:br>
              <a:rPr lang="en-US" dirty="0"/>
            </a:br>
            <a:endParaRPr lang="en-US" dirty="0"/>
          </a:p>
        </p:txBody>
      </p:sp>
      <p:sp>
        <p:nvSpPr>
          <p:cNvPr id="3" name="Content Placeholder 2"/>
          <p:cNvSpPr>
            <a:spLocks noGrp="1"/>
          </p:cNvSpPr>
          <p:nvPr>
            <p:ph idx="1"/>
          </p:nvPr>
        </p:nvSpPr>
        <p:spPr>
          <a:xfrm>
            <a:off x="1600200" y="1600200"/>
            <a:ext cx="7315200" cy="4525963"/>
          </a:xfrm>
        </p:spPr>
        <p:txBody>
          <a:bodyPr/>
          <a:lstStyle/>
          <a:p>
            <a:r>
              <a:rPr lang="en-US" dirty="0"/>
              <a:t>Purchasing</a:t>
            </a:r>
          </a:p>
          <a:p>
            <a:r>
              <a:rPr lang="en-US" dirty="0"/>
              <a:t>Supplier selection</a:t>
            </a:r>
          </a:p>
          <a:p>
            <a:pPr lvl="1"/>
            <a:r>
              <a:rPr lang="en-US" dirty="0"/>
              <a:t>Cost</a:t>
            </a:r>
          </a:p>
          <a:p>
            <a:pPr lvl="1"/>
            <a:r>
              <a:rPr lang="en-US" dirty="0"/>
              <a:t>Quality</a:t>
            </a:r>
          </a:p>
          <a:p>
            <a:pPr lvl="1"/>
            <a:r>
              <a:rPr lang="en-US" dirty="0"/>
              <a:t>Reliability</a:t>
            </a:r>
          </a:p>
          <a:p>
            <a:pPr lvl="1"/>
            <a:r>
              <a:rPr lang="en-US" dirty="0"/>
              <a:t>Ease of doing business</a:t>
            </a:r>
          </a:p>
          <a:p>
            <a:r>
              <a:rPr lang="en-US" dirty="0">
                <a:solidFill>
                  <a:schemeClr val="accent1"/>
                </a:solidFill>
              </a:rPr>
              <a:t>e-procurement</a:t>
            </a:r>
          </a:p>
          <a:p>
            <a:r>
              <a:rPr lang="en-US" dirty="0"/>
              <a:t>Inventory control</a:t>
            </a:r>
          </a:p>
          <a:p>
            <a:r>
              <a:rPr lang="en-US" dirty="0">
                <a:solidFill>
                  <a:schemeClr val="accent1"/>
                </a:solidFill>
              </a:rPr>
              <a:t>Material requirements planning (MRP)</a:t>
            </a:r>
          </a:p>
        </p:txBody>
      </p:sp>
    </p:spTree>
    <p:extLst>
      <p:ext uri="{BB962C8B-B14F-4D97-AF65-F5344CB8AC3E}">
        <p14:creationId xmlns:p14="http://schemas.microsoft.com/office/powerpoint/2010/main" val="1682732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609600"/>
            <a:ext cx="8229600" cy="1143000"/>
          </a:xfrm>
        </p:spPr>
        <p:txBody>
          <a:bodyPr/>
          <a:lstStyle/>
          <a:p>
            <a:r>
              <a:rPr lang="en-US" dirty="0"/>
              <a:t>Managing Production</a:t>
            </a:r>
            <a:br>
              <a:rPr lang="en-US" dirty="0"/>
            </a:br>
            <a:r>
              <a:rPr lang="en-US" sz="4000" dirty="0"/>
              <a:t>Inventory Control</a:t>
            </a:r>
            <a:br>
              <a:rPr lang="en-US" dirty="0"/>
            </a:br>
            <a:endParaRPr lang="en-US" dirty="0"/>
          </a:p>
        </p:txBody>
      </p:sp>
      <p:sp>
        <p:nvSpPr>
          <p:cNvPr id="3" name="Content Placeholder 2"/>
          <p:cNvSpPr>
            <a:spLocks noGrp="1"/>
          </p:cNvSpPr>
          <p:nvPr>
            <p:ph idx="1"/>
          </p:nvPr>
        </p:nvSpPr>
        <p:spPr>
          <a:xfrm>
            <a:off x="1600200" y="1600200"/>
            <a:ext cx="7315200" cy="4525963"/>
          </a:xfrm>
        </p:spPr>
        <p:txBody>
          <a:bodyPr/>
          <a:lstStyle/>
          <a:p>
            <a:r>
              <a:rPr lang="en-US" dirty="0">
                <a:solidFill>
                  <a:schemeClr val="accent1"/>
                </a:solidFill>
              </a:rPr>
              <a:t>Perpetual</a:t>
            </a:r>
            <a:r>
              <a:rPr lang="en-US" dirty="0"/>
              <a:t> inventory</a:t>
            </a:r>
          </a:p>
          <a:p>
            <a:pPr lvl="1"/>
            <a:r>
              <a:rPr lang="en-US" dirty="0"/>
              <a:t>Continuously monitor levels</a:t>
            </a:r>
          </a:p>
          <a:p>
            <a:pPr lvl="1"/>
            <a:r>
              <a:rPr lang="en-US" dirty="0"/>
              <a:t>Order when falls to pre-determined level</a:t>
            </a:r>
          </a:p>
          <a:p>
            <a:r>
              <a:rPr lang="en-US" dirty="0">
                <a:solidFill>
                  <a:schemeClr val="accent1"/>
                </a:solidFill>
              </a:rPr>
              <a:t>Vendor-managed</a:t>
            </a:r>
            <a:r>
              <a:rPr lang="en-US" dirty="0"/>
              <a:t> inventory</a:t>
            </a:r>
          </a:p>
          <a:p>
            <a:pPr lvl="1"/>
            <a:r>
              <a:rPr lang="en-US" dirty="0"/>
              <a:t>Put inventory in hands of supplier</a:t>
            </a:r>
          </a:p>
          <a:p>
            <a:pPr lvl="1"/>
            <a:r>
              <a:rPr lang="en-US" dirty="0"/>
              <a:t>Examples?</a:t>
            </a:r>
          </a:p>
          <a:p>
            <a:r>
              <a:rPr lang="en-US" dirty="0">
                <a:solidFill>
                  <a:schemeClr val="accent1"/>
                </a:solidFill>
              </a:rPr>
              <a:t>Just-in-time</a:t>
            </a:r>
            <a:r>
              <a:rPr lang="en-US" dirty="0"/>
              <a:t> inventory, </a:t>
            </a:r>
            <a:r>
              <a:rPr lang="en-US" dirty="0">
                <a:solidFill>
                  <a:schemeClr val="accent1"/>
                </a:solidFill>
              </a:rPr>
              <a:t>JIT</a:t>
            </a:r>
          </a:p>
          <a:p>
            <a:pPr lvl="1"/>
            <a:r>
              <a:rPr lang="en-US" dirty="0"/>
              <a:t>Inventory arrives as it is needed</a:t>
            </a:r>
          </a:p>
          <a:p>
            <a:pPr lvl="1"/>
            <a:r>
              <a:rPr lang="en-US" dirty="0"/>
              <a:t>Minimizes costs</a:t>
            </a:r>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6092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Tools</a:t>
            </a:r>
          </a:p>
        </p:txBody>
      </p:sp>
      <p:sp>
        <p:nvSpPr>
          <p:cNvPr id="3" name="Content Placeholder 2"/>
          <p:cNvSpPr>
            <a:spLocks noGrp="1"/>
          </p:cNvSpPr>
          <p:nvPr>
            <p:ph idx="1"/>
          </p:nvPr>
        </p:nvSpPr>
        <p:spPr/>
        <p:txBody>
          <a:bodyPr/>
          <a:lstStyle/>
          <a:p>
            <a:r>
              <a:rPr lang="en-US" dirty="0"/>
              <a:t>Gantt Chart</a:t>
            </a:r>
          </a:p>
        </p:txBody>
      </p:sp>
      <p:graphicFrame>
        <p:nvGraphicFramePr>
          <p:cNvPr id="5" name="Table 4" descr="example.  Tasks on x axis, time on y axis." title="Gantt chart"/>
          <p:cNvGraphicFramePr>
            <a:graphicFrameLocks noGrp="1"/>
          </p:cNvGraphicFramePr>
          <p:nvPr>
            <p:extLst>
              <p:ext uri="{D42A27DB-BD31-4B8C-83A1-F6EECF244321}">
                <p14:modId xmlns:p14="http://schemas.microsoft.com/office/powerpoint/2010/main" val="2194472330"/>
              </p:ext>
            </p:extLst>
          </p:nvPr>
        </p:nvGraphicFramePr>
        <p:xfrm>
          <a:off x="2662517" y="2090779"/>
          <a:ext cx="6130366" cy="4525967"/>
        </p:xfrm>
        <a:graphic>
          <a:graphicData uri="http://schemas.openxmlformats.org/drawingml/2006/table">
            <a:tbl>
              <a:tblPr firstRow="1" firstCol="1" bandRow="1">
                <a:tableStyleId>{5C22544A-7EE6-4342-B048-85BDC9FD1C3A}</a:tableStyleId>
              </a:tblPr>
              <a:tblGrid>
                <a:gridCol w="1593606">
                  <a:extLst>
                    <a:ext uri="{9D8B030D-6E8A-4147-A177-3AD203B41FA5}">
                      <a16:colId xmlns:a16="http://schemas.microsoft.com/office/drawing/2014/main" val="438311914"/>
                    </a:ext>
                  </a:extLst>
                </a:gridCol>
                <a:gridCol w="344564">
                  <a:extLst>
                    <a:ext uri="{9D8B030D-6E8A-4147-A177-3AD203B41FA5}">
                      <a16:colId xmlns:a16="http://schemas.microsoft.com/office/drawing/2014/main" val="994819845"/>
                    </a:ext>
                  </a:extLst>
                </a:gridCol>
                <a:gridCol w="344564">
                  <a:extLst>
                    <a:ext uri="{9D8B030D-6E8A-4147-A177-3AD203B41FA5}">
                      <a16:colId xmlns:a16="http://schemas.microsoft.com/office/drawing/2014/main" val="3332570881"/>
                    </a:ext>
                  </a:extLst>
                </a:gridCol>
                <a:gridCol w="344564">
                  <a:extLst>
                    <a:ext uri="{9D8B030D-6E8A-4147-A177-3AD203B41FA5}">
                      <a16:colId xmlns:a16="http://schemas.microsoft.com/office/drawing/2014/main" val="359094721"/>
                    </a:ext>
                  </a:extLst>
                </a:gridCol>
                <a:gridCol w="344564">
                  <a:extLst>
                    <a:ext uri="{9D8B030D-6E8A-4147-A177-3AD203B41FA5}">
                      <a16:colId xmlns:a16="http://schemas.microsoft.com/office/drawing/2014/main" val="1071526208"/>
                    </a:ext>
                  </a:extLst>
                </a:gridCol>
                <a:gridCol w="344564">
                  <a:extLst>
                    <a:ext uri="{9D8B030D-6E8A-4147-A177-3AD203B41FA5}">
                      <a16:colId xmlns:a16="http://schemas.microsoft.com/office/drawing/2014/main" val="1479478877"/>
                    </a:ext>
                  </a:extLst>
                </a:gridCol>
                <a:gridCol w="344564">
                  <a:extLst>
                    <a:ext uri="{9D8B030D-6E8A-4147-A177-3AD203B41FA5}">
                      <a16:colId xmlns:a16="http://schemas.microsoft.com/office/drawing/2014/main" val="4185990107"/>
                    </a:ext>
                  </a:extLst>
                </a:gridCol>
                <a:gridCol w="344564">
                  <a:extLst>
                    <a:ext uri="{9D8B030D-6E8A-4147-A177-3AD203B41FA5}">
                      <a16:colId xmlns:a16="http://schemas.microsoft.com/office/drawing/2014/main" val="2461428251"/>
                    </a:ext>
                  </a:extLst>
                </a:gridCol>
                <a:gridCol w="344564">
                  <a:extLst>
                    <a:ext uri="{9D8B030D-6E8A-4147-A177-3AD203B41FA5}">
                      <a16:colId xmlns:a16="http://schemas.microsoft.com/office/drawing/2014/main" val="3122066866"/>
                    </a:ext>
                  </a:extLst>
                </a:gridCol>
                <a:gridCol w="344564">
                  <a:extLst>
                    <a:ext uri="{9D8B030D-6E8A-4147-A177-3AD203B41FA5}">
                      <a16:colId xmlns:a16="http://schemas.microsoft.com/office/drawing/2014/main" val="1096668433"/>
                    </a:ext>
                  </a:extLst>
                </a:gridCol>
                <a:gridCol w="358921">
                  <a:extLst>
                    <a:ext uri="{9D8B030D-6E8A-4147-A177-3AD203B41FA5}">
                      <a16:colId xmlns:a16="http://schemas.microsoft.com/office/drawing/2014/main" val="3744803079"/>
                    </a:ext>
                  </a:extLst>
                </a:gridCol>
                <a:gridCol w="358921">
                  <a:extLst>
                    <a:ext uri="{9D8B030D-6E8A-4147-A177-3AD203B41FA5}">
                      <a16:colId xmlns:a16="http://schemas.microsoft.com/office/drawing/2014/main" val="2081783742"/>
                    </a:ext>
                  </a:extLst>
                </a:gridCol>
                <a:gridCol w="358921">
                  <a:extLst>
                    <a:ext uri="{9D8B030D-6E8A-4147-A177-3AD203B41FA5}">
                      <a16:colId xmlns:a16="http://schemas.microsoft.com/office/drawing/2014/main" val="3588895715"/>
                    </a:ext>
                  </a:extLst>
                </a:gridCol>
                <a:gridCol w="358921">
                  <a:extLst>
                    <a:ext uri="{9D8B030D-6E8A-4147-A177-3AD203B41FA5}">
                      <a16:colId xmlns:a16="http://schemas.microsoft.com/office/drawing/2014/main" val="4039080134"/>
                    </a:ext>
                  </a:extLst>
                </a:gridCol>
              </a:tblGrid>
              <a:tr h="565745">
                <a:tc>
                  <a:txBody>
                    <a:bodyPr/>
                    <a:lstStyle/>
                    <a:p>
                      <a:pPr marL="0" marR="0" indent="0">
                        <a:lnSpc>
                          <a:spcPct val="150000"/>
                        </a:lnSpc>
                        <a:spcBef>
                          <a:spcPts val="0"/>
                        </a:spcBef>
                        <a:spcAft>
                          <a:spcPts val="0"/>
                        </a:spcAft>
                      </a:pPr>
                      <a:r>
                        <a:rPr lang="en-US" sz="1200">
                          <a:effectLst/>
                        </a:rPr>
                        <a:t>Activity/Day</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1</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2</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3</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4</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5</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6</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7</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8</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9</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10</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11</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12</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13</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909793900"/>
                  </a:ext>
                </a:extLst>
              </a:tr>
              <a:tr h="282873">
                <a:tc>
                  <a:txBody>
                    <a:bodyPr/>
                    <a:lstStyle/>
                    <a:p>
                      <a:pPr marL="0" marR="0" indent="0">
                        <a:lnSpc>
                          <a:spcPct val="150000"/>
                        </a:lnSpc>
                        <a:spcBef>
                          <a:spcPts val="0"/>
                        </a:spcBef>
                        <a:spcAft>
                          <a:spcPts val="0"/>
                        </a:spcAft>
                      </a:pPr>
                      <a:r>
                        <a:rPr lang="en-US" sz="1200">
                          <a:effectLst/>
                        </a:rPr>
                        <a:t>Cut fur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569787013"/>
                  </a:ext>
                </a:extLst>
              </a:tr>
              <a:tr h="282873">
                <a:tc>
                  <a:txBody>
                    <a:bodyPr/>
                    <a:lstStyle/>
                    <a:p>
                      <a:pPr marL="0" marR="0" indent="0">
                        <a:lnSpc>
                          <a:spcPct val="150000"/>
                        </a:lnSpc>
                        <a:spcBef>
                          <a:spcPts val="0"/>
                        </a:spcBef>
                        <a:spcAft>
                          <a:spcPts val="0"/>
                        </a:spcAft>
                      </a:pPr>
                      <a:r>
                        <a:rPr lang="en-US" sz="1200">
                          <a:effectLst/>
                        </a:rPr>
                        <a:t>Sew and stuff fur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33952084"/>
                  </a:ext>
                </a:extLst>
              </a:tr>
              <a:tr h="282873">
                <a:tc>
                  <a:txBody>
                    <a:bodyPr/>
                    <a:lstStyle/>
                    <a:p>
                      <a:pPr marL="0" marR="0" indent="0">
                        <a:lnSpc>
                          <a:spcPct val="150000"/>
                        </a:lnSpc>
                        <a:spcBef>
                          <a:spcPts val="0"/>
                        </a:spcBef>
                        <a:spcAft>
                          <a:spcPts val="0"/>
                        </a:spcAft>
                      </a:pPr>
                      <a:r>
                        <a:rPr lang="en-US" sz="1200">
                          <a:effectLst/>
                        </a:rPr>
                        <a:t>Cut material</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169887977"/>
                  </a:ext>
                </a:extLst>
              </a:tr>
              <a:tr h="282873">
                <a:tc>
                  <a:txBody>
                    <a:bodyPr/>
                    <a:lstStyle/>
                    <a:p>
                      <a:pPr marL="0" marR="0" indent="0">
                        <a:lnSpc>
                          <a:spcPct val="150000"/>
                        </a:lnSpc>
                        <a:spcBef>
                          <a:spcPts val="0"/>
                        </a:spcBef>
                        <a:spcAft>
                          <a:spcPts val="0"/>
                        </a:spcAft>
                      </a:pPr>
                      <a:r>
                        <a:rPr lang="en-US" sz="1200">
                          <a:effectLst/>
                        </a:rPr>
                        <a:t>Sew clothes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225302270"/>
                  </a:ext>
                </a:extLst>
              </a:tr>
              <a:tr h="282873">
                <a:tc>
                  <a:txBody>
                    <a:bodyPr/>
                    <a:lstStyle/>
                    <a:p>
                      <a:pPr marL="0" marR="0" indent="0">
                        <a:lnSpc>
                          <a:spcPct val="150000"/>
                        </a:lnSpc>
                        <a:spcBef>
                          <a:spcPts val="0"/>
                        </a:spcBef>
                        <a:spcAft>
                          <a:spcPts val="0"/>
                        </a:spcAft>
                      </a:pPr>
                      <a:r>
                        <a:rPr lang="en-US" sz="1200">
                          <a:effectLst/>
                        </a:rPr>
                        <a:t>Embroider t-shirt</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3919607465"/>
                  </a:ext>
                </a:extLst>
              </a:tr>
              <a:tr h="282873">
                <a:tc>
                  <a:txBody>
                    <a:bodyPr/>
                    <a:lstStyle/>
                    <a:p>
                      <a:pPr marL="0" marR="0" indent="0">
                        <a:lnSpc>
                          <a:spcPct val="150000"/>
                        </a:lnSpc>
                        <a:spcBef>
                          <a:spcPts val="0"/>
                        </a:spcBef>
                        <a:spcAft>
                          <a:spcPts val="0"/>
                        </a:spcAft>
                      </a:pPr>
                      <a:r>
                        <a:rPr lang="en-US" sz="1200">
                          <a:effectLst/>
                        </a:rPr>
                        <a:t>Cut accessories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4040477332"/>
                  </a:ext>
                </a:extLst>
              </a:tr>
              <a:tr h="282873">
                <a:tc>
                  <a:txBody>
                    <a:bodyPr/>
                    <a:lstStyle/>
                    <a:p>
                      <a:pPr marL="0" marR="0" indent="0">
                        <a:lnSpc>
                          <a:spcPct val="150000"/>
                        </a:lnSpc>
                        <a:spcBef>
                          <a:spcPts val="0"/>
                        </a:spcBef>
                        <a:spcAft>
                          <a:spcPts val="0"/>
                        </a:spcAft>
                      </a:pPr>
                      <a:r>
                        <a:rPr lang="en-US" sz="1200">
                          <a:effectLst/>
                        </a:rPr>
                        <a:t>Sew accessories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858970220"/>
                  </a:ext>
                </a:extLst>
              </a:tr>
              <a:tr h="282873">
                <a:tc>
                  <a:txBody>
                    <a:bodyPr/>
                    <a:lstStyle/>
                    <a:p>
                      <a:pPr marL="0" marR="0" indent="0">
                        <a:lnSpc>
                          <a:spcPct val="150000"/>
                        </a:lnSpc>
                        <a:spcBef>
                          <a:spcPts val="0"/>
                        </a:spcBef>
                        <a:spcAft>
                          <a:spcPts val="0"/>
                        </a:spcAft>
                      </a:pPr>
                      <a:r>
                        <a:rPr lang="en-US" sz="1200">
                          <a:effectLst/>
                        </a:rPr>
                        <a:t>Dress bears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1511851689"/>
                  </a:ext>
                </a:extLst>
              </a:tr>
              <a:tr h="282873">
                <a:tc>
                  <a:txBody>
                    <a:bodyPr/>
                    <a:lstStyle/>
                    <a:p>
                      <a:pPr marL="0" marR="0" indent="0">
                        <a:lnSpc>
                          <a:spcPct val="150000"/>
                        </a:lnSpc>
                        <a:spcBef>
                          <a:spcPts val="0"/>
                        </a:spcBef>
                        <a:spcAft>
                          <a:spcPts val="0"/>
                        </a:spcAft>
                      </a:pPr>
                      <a:r>
                        <a:rPr lang="en-US" sz="1200">
                          <a:effectLst/>
                        </a:rPr>
                        <a:t>Package bears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extLst>
                  <a:ext uri="{0D108BD9-81ED-4DB2-BD59-A6C34878D82A}">
                    <a16:rowId xmlns:a16="http://schemas.microsoft.com/office/drawing/2014/main" val="246090818"/>
                  </a:ext>
                </a:extLst>
              </a:tr>
              <a:tr h="282873">
                <a:tc>
                  <a:txBody>
                    <a:bodyPr/>
                    <a:lstStyle/>
                    <a:p>
                      <a:pPr marL="0" marR="0" indent="0">
                        <a:lnSpc>
                          <a:spcPct val="150000"/>
                        </a:lnSpc>
                        <a:spcBef>
                          <a:spcPts val="0"/>
                        </a:spcBef>
                        <a:spcAft>
                          <a:spcPts val="0"/>
                        </a:spcAft>
                      </a:pPr>
                      <a:r>
                        <a:rPr lang="en-US" sz="1200">
                          <a:effectLst/>
                        </a:rPr>
                        <a:t>Ship bears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a:effectLst/>
                        </a:rPr>
                        <a:t>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a:txBody>
                    <a:bodyPr/>
                    <a:lstStyle/>
                    <a:p>
                      <a:pPr marL="0" marR="0" indent="0" algn="ctr">
                        <a:lnSpc>
                          <a:spcPct val="150000"/>
                        </a:lnSpc>
                        <a:spcBef>
                          <a:spcPts val="0"/>
                        </a:spcBef>
                        <a:spcAft>
                          <a:spcPts val="0"/>
                        </a:spcAft>
                      </a:pPr>
                      <a:r>
                        <a:rPr lang="en-US" sz="12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extLst>
                  <a:ext uri="{0D108BD9-81ED-4DB2-BD59-A6C34878D82A}">
                    <a16:rowId xmlns:a16="http://schemas.microsoft.com/office/drawing/2014/main" val="1974676652"/>
                  </a:ext>
                </a:extLst>
              </a:tr>
              <a:tr h="282873">
                <a:tc gridSpan="14">
                  <a:txBody>
                    <a:bodyPr/>
                    <a:lstStyle/>
                    <a:p>
                      <a:pPr marL="0" marR="0" indent="0" algn="ctr">
                        <a:lnSpc>
                          <a:spcPct val="150000"/>
                        </a:lnSpc>
                        <a:spcBef>
                          <a:spcPts val="0"/>
                        </a:spcBef>
                        <a:spcAft>
                          <a:spcPts val="0"/>
                        </a:spcAft>
                      </a:pPr>
                      <a:r>
                        <a:rPr lang="en-US" sz="1200" dirty="0">
                          <a:effectLst/>
                        </a:rPr>
                        <a:t>Lot size: 100 bears</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9353122"/>
                  </a:ext>
                </a:extLst>
              </a:tr>
              <a:tr h="282873">
                <a:tc gridSpan="14">
                  <a:txBody>
                    <a:bodyPr/>
                    <a:lstStyle/>
                    <a:p>
                      <a:pPr marL="0" marR="0" indent="0" algn="ctr">
                        <a:lnSpc>
                          <a:spcPct val="150000"/>
                        </a:lnSpc>
                        <a:spcBef>
                          <a:spcPts val="0"/>
                        </a:spcBef>
                        <a:spcAft>
                          <a:spcPts val="0"/>
                        </a:spcAft>
                      </a:pPr>
                      <a:r>
                        <a:rPr lang="en-US" sz="1200">
                          <a:effectLst/>
                        </a:rPr>
                        <a:t>All activities are scheduled to start at their earliest start time</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783842"/>
                  </a:ext>
                </a:extLst>
              </a:tr>
              <a:tr h="282873">
                <a:tc gridSpan="3">
                  <a:txBody>
                    <a:bodyPr/>
                    <a:lstStyle/>
                    <a:p>
                      <a:pPr marL="0" marR="0" indent="0">
                        <a:lnSpc>
                          <a:spcPct val="150000"/>
                        </a:lnSpc>
                        <a:spcBef>
                          <a:spcPts val="0"/>
                        </a:spcBef>
                        <a:spcAft>
                          <a:spcPts val="0"/>
                        </a:spcAft>
                      </a:pPr>
                      <a:r>
                        <a:rPr lang="en-US" sz="1200">
                          <a:effectLst/>
                        </a:rPr>
                        <a:t>Completed work</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hMerge="1">
                  <a:txBody>
                    <a:bodyPr/>
                    <a:lstStyle/>
                    <a:p>
                      <a:endParaRPr lang="en-US"/>
                    </a:p>
                  </a:txBody>
                  <a:tcPr/>
                </a:tc>
                <a:tc hMerge="1">
                  <a:txBody>
                    <a:bodyPr/>
                    <a:lstStyle/>
                    <a:p>
                      <a:endParaRPr lang="en-US"/>
                    </a:p>
                  </a:txBody>
                  <a:tcPr/>
                </a:tc>
                <a:tc>
                  <a:txBody>
                    <a:bodyPr/>
                    <a:lstStyle/>
                    <a:p>
                      <a:pPr marL="0" marR="0" indent="0" algn="ctr">
                        <a:lnSpc>
                          <a:spcPct val="150000"/>
                        </a:lnSpc>
                        <a:spcBef>
                          <a:spcPts val="0"/>
                        </a:spcBef>
                        <a:spcAft>
                          <a:spcPts val="0"/>
                        </a:spcAft>
                      </a:pPr>
                      <a:r>
                        <a:rPr lang="en-US" sz="10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chemeClr val="accent2"/>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extLst>
                  <a:ext uri="{0D108BD9-81ED-4DB2-BD59-A6C34878D82A}">
                    <a16:rowId xmlns:a16="http://schemas.microsoft.com/office/drawing/2014/main" val="3417130764"/>
                  </a:ext>
                </a:extLst>
              </a:tr>
              <a:tr h="282873">
                <a:tc gridSpan="3">
                  <a:txBody>
                    <a:bodyPr/>
                    <a:lstStyle/>
                    <a:p>
                      <a:pPr marL="0" marR="0" indent="0">
                        <a:lnSpc>
                          <a:spcPct val="150000"/>
                        </a:lnSpc>
                        <a:spcBef>
                          <a:spcPts val="0"/>
                        </a:spcBef>
                        <a:spcAft>
                          <a:spcPts val="0"/>
                        </a:spcAft>
                      </a:pPr>
                      <a:r>
                        <a:rPr lang="en-US" sz="1200">
                          <a:effectLst/>
                        </a:rPr>
                        <a:t>Work to be completed</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tc>
                <a:tc hMerge="1">
                  <a:txBody>
                    <a:bodyPr/>
                    <a:lstStyle/>
                    <a:p>
                      <a:endParaRPr lang="en-US"/>
                    </a:p>
                  </a:txBody>
                  <a:tcPr/>
                </a:tc>
                <a:tc hMerge="1">
                  <a:txBody>
                    <a:bodyPr/>
                    <a:lstStyle/>
                    <a:p>
                      <a:endParaRPr lang="en-US"/>
                    </a:p>
                  </a:txBody>
                  <a:tcPr/>
                </a:tc>
                <a:tc>
                  <a:txBody>
                    <a:bodyPr/>
                    <a:lstStyle/>
                    <a:p>
                      <a:pPr marL="0" marR="0" indent="0" algn="ctr">
                        <a:lnSpc>
                          <a:spcPct val="150000"/>
                        </a:lnSpc>
                        <a:spcBef>
                          <a:spcPts val="0"/>
                        </a:spcBef>
                        <a:spcAft>
                          <a:spcPts val="0"/>
                        </a:spcAft>
                      </a:pPr>
                      <a:r>
                        <a:rPr lang="en-US" sz="1000" dirty="0">
                          <a:effectLst/>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616" marR="60616" marT="0" marB="0" anchor="b">
                    <a:solidFill>
                      <a:srgbClr val="0070C0"/>
                    </a:solidFill>
                  </a:tcPr>
                </a:tc>
                <a:tc>
                  <a:txBody>
                    <a:bodyPr/>
                    <a:lstStyle/>
                    <a:p>
                      <a:pPr>
                        <a:lnSpc>
                          <a:spcPct val="115000"/>
                        </a:lnSpc>
                      </a:pPr>
                      <a:endParaRPr lang="en-US" sz="100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tc>
                  <a:txBody>
                    <a:bodyPr/>
                    <a:lstStyle/>
                    <a:p>
                      <a:pPr>
                        <a:lnSpc>
                          <a:spcPct val="115000"/>
                        </a:lnSpc>
                      </a:pPr>
                      <a:endParaRPr lang="en-US" sz="1000" dirty="0">
                        <a:effectLst/>
                        <a:latin typeface="Calibri" panose="020F0502020204030204" pitchFamily="34" charset="0"/>
                      </a:endParaRPr>
                    </a:p>
                  </a:txBody>
                  <a:tcPr marL="60616" marR="60616" marT="0" marB="0" anchor="b">
                    <a:solidFill>
                      <a:schemeClr val="bg1"/>
                    </a:solidFill>
                  </a:tcPr>
                </a:tc>
                <a:extLst>
                  <a:ext uri="{0D108BD9-81ED-4DB2-BD59-A6C34878D82A}">
                    <a16:rowId xmlns:a16="http://schemas.microsoft.com/office/drawing/2014/main" val="4035997017"/>
                  </a:ext>
                </a:extLst>
              </a:tr>
            </a:tbl>
          </a:graphicData>
        </a:graphic>
      </p:graphicFrame>
      <p:sp>
        <p:nvSpPr>
          <p:cNvPr id="6" name="Rectangle 1"/>
          <p:cNvSpPr>
            <a:spLocks noChangeArrowheads="1"/>
          </p:cNvSpPr>
          <p:nvPr/>
        </p:nvSpPr>
        <p:spPr bwMode="auto">
          <a:xfrm>
            <a:off x="217487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304800" y="5257800"/>
            <a:ext cx="2180790" cy="646331"/>
          </a:xfrm>
          <a:prstGeom prst="rect">
            <a:avLst/>
          </a:prstGeom>
          <a:noFill/>
        </p:spPr>
        <p:txBody>
          <a:bodyPr wrap="none" rtlCol="0">
            <a:spAutoFit/>
          </a:bodyPr>
          <a:lstStyle/>
          <a:p>
            <a:r>
              <a:rPr lang="en-US" dirty="0"/>
              <a:t>Vermont Teddy Bears</a:t>
            </a:r>
          </a:p>
          <a:p>
            <a:r>
              <a:rPr lang="en-US" dirty="0"/>
              <a:t>Gantt Chart</a:t>
            </a:r>
          </a:p>
        </p:txBody>
      </p:sp>
      <p:sp>
        <p:nvSpPr>
          <p:cNvPr id="10"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2"/>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2809987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roadmap of tasks." title="PERT chart"/>
          <p:cNvPicPr/>
          <p:nvPr/>
        </p:nvPicPr>
        <p:blipFill>
          <a:blip r:embed="rId3" cstate="print">
            <a:extLst>
              <a:ext uri="{28A0092B-C50C-407E-A947-70E740481C1C}">
                <a14:useLocalDpi xmlns:a14="http://schemas.microsoft.com/office/drawing/2010/main" val="0"/>
              </a:ext>
            </a:extLst>
          </a:blip>
          <a:stretch>
            <a:fillRect/>
          </a:stretch>
        </p:blipFill>
        <p:spPr>
          <a:xfrm>
            <a:off x="1371600" y="2500716"/>
            <a:ext cx="7150583" cy="3182130"/>
          </a:xfrm>
          <a:prstGeom prst="rect">
            <a:avLst/>
          </a:prstGeom>
        </p:spPr>
      </p:pic>
      <p:sp>
        <p:nvSpPr>
          <p:cNvPr id="2" name="Title 1"/>
          <p:cNvSpPr>
            <a:spLocks noGrp="1"/>
          </p:cNvSpPr>
          <p:nvPr>
            <p:ph type="title"/>
          </p:nvPr>
        </p:nvSpPr>
        <p:spPr/>
        <p:txBody>
          <a:bodyPr/>
          <a:lstStyle/>
          <a:p>
            <a:r>
              <a:rPr lang="en-US" dirty="0"/>
              <a:t>Planning Tools</a:t>
            </a:r>
          </a:p>
        </p:txBody>
      </p:sp>
      <p:sp>
        <p:nvSpPr>
          <p:cNvPr id="3" name="Content Placeholder 2"/>
          <p:cNvSpPr>
            <a:spLocks noGrp="1"/>
          </p:cNvSpPr>
          <p:nvPr>
            <p:ph idx="1"/>
          </p:nvPr>
        </p:nvSpPr>
        <p:spPr/>
        <p:txBody>
          <a:bodyPr/>
          <a:lstStyle/>
          <a:p>
            <a:r>
              <a:rPr lang="en-US" dirty="0"/>
              <a:t>PERT Chart</a:t>
            </a:r>
          </a:p>
        </p:txBody>
      </p:sp>
      <p:sp>
        <p:nvSpPr>
          <p:cNvPr id="6" name="Rectangle 1"/>
          <p:cNvSpPr>
            <a:spLocks noChangeArrowheads="1"/>
          </p:cNvSpPr>
          <p:nvPr/>
        </p:nvSpPr>
        <p:spPr bwMode="auto">
          <a:xfrm>
            <a:off x="217487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2142218" y="4833501"/>
            <a:ext cx="2180790" cy="646331"/>
          </a:xfrm>
          <a:prstGeom prst="rect">
            <a:avLst/>
          </a:prstGeom>
          <a:noFill/>
        </p:spPr>
        <p:txBody>
          <a:bodyPr wrap="none" rtlCol="0">
            <a:spAutoFit/>
          </a:bodyPr>
          <a:lstStyle/>
          <a:p>
            <a:r>
              <a:rPr lang="en-US" dirty="0"/>
              <a:t>Vermont Teddy Bears</a:t>
            </a:r>
          </a:p>
          <a:p>
            <a:r>
              <a:rPr lang="en-US" dirty="0"/>
              <a:t>PERT Chart</a:t>
            </a:r>
          </a:p>
        </p:txBody>
      </p:sp>
      <p:sp>
        <p:nvSpPr>
          <p:cNvPr id="11"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4"/>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1175742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Technology</a:t>
            </a:r>
          </a:p>
        </p:txBody>
      </p:sp>
      <p:sp>
        <p:nvSpPr>
          <p:cNvPr id="3" name="Content Placeholder 2"/>
          <p:cNvSpPr>
            <a:spLocks noGrp="1"/>
          </p:cNvSpPr>
          <p:nvPr>
            <p:ph idx="1"/>
          </p:nvPr>
        </p:nvSpPr>
        <p:spPr>
          <a:xfrm>
            <a:off x="1600200" y="1600200"/>
            <a:ext cx="7391400" cy="4525963"/>
          </a:xfrm>
        </p:spPr>
        <p:txBody>
          <a:bodyPr/>
          <a:lstStyle/>
          <a:p>
            <a:r>
              <a:rPr lang="en-US" dirty="0"/>
              <a:t>Computer-aided design (</a:t>
            </a:r>
            <a:r>
              <a:rPr lang="en-US" dirty="0">
                <a:solidFill>
                  <a:schemeClr val="accent1"/>
                </a:solidFill>
              </a:rPr>
              <a:t>CAD</a:t>
            </a:r>
            <a:r>
              <a:rPr lang="en-US" dirty="0"/>
              <a:t>)</a:t>
            </a:r>
          </a:p>
          <a:p>
            <a:pPr lvl="1"/>
            <a:r>
              <a:rPr lang="en-US" dirty="0"/>
              <a:t>E.g. homes, airplanes</a:t>
            </a:r>
          </a:p>
          <a:p>
            <a:r>
              <a:rPr lang="en-US" dirty="0"/>
              <a:t>Computer-aided manufacture (</a:t>
            </a:r>
            <a:r>
              <a:rPr lang="en-US" dirty="0">
                <a:solidFill>
                  <a:schemeClr val="accent1"/>
                </a:solidFill>
              </a:rPr>
              <a:t>CAM</a:t>
            </a:r>
            <a:r>
              <a:rPr lang="en-US" dirty="0"/>
              <a:t>)</a:t>
            </a:r>
          </a:p>
          <a:p>
            <a:pPr lvl="1"/>
            <a:r>
              <a:rPr lang="en-US" dirty="0"/>
              <a:t>Robotics</a:t>
            </a:r>
          </a:p>
          <a:p>
            <a:r>
              <a:rPr lang="en-US" dirty="0">
                <a:solidFill>
                  <a:schemeClr val="accent1"/>
                </a:solidFill>
              </a:rPr>
              <a:t>CAD/CAM</a:t>
            </a:r>
          </a:p>
          <a:p>
            <a:pPr lvl="1"/>
            <a:r>
              <a:rPr lang="en-US" dirty="0"/>
              <a:t>3-D Printers</a:t>
            </a:r>
          </a:p>
          <a:p>
            <a:r>
              <a:rPr lang="en-US" dirty="0"/>
              <a:t>Computer-integrated manufacture (</a:t>
            </a:r>
            <a:r>
              <a:rPr lang="en-US" dirty="0">
                <a:solidFill>
                  <a:schemeClr val="accent1"/>
                </a:solidFill>
              </a:rPr>
              <a:t>CIM</a:t>
            </a:r>
            <a:r>
              <a:rPr lang="en-US" dirty="0"/>
              <a:t>)</a:t>
            </a:r>
          </a:p>
          <a:p>
            <a:pPr lvl="1"/>
            <a:r>
              <a:rPr lang="en-US" dirty="0"/>
              <a:t>Incorporates order entry, inventory, shipping</a:t>
            </a:r>
          </a:p>
        </p:txBody>
      </p:sp>
    </p:spTree>
    <p:extLst>
      <p:ext uri="{BB962C8B-B14F-4D97-AF65-F5344CB8AC3E}">
        <p14:creationId xmlns:p14="http://schemas.microsoft.com/office/powerpoint/2010/main" val="304023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Operations Management</a:t>
            </a:r>
          </a:p>
        </p:txBody>
      </p:sp>
      <p:sp>
        <p:nvSpPr>
          <p:cNvPr id="3" name="Content Placeholder 2"/>
          <p:cNvSpPr>
            <a:spLocks noGrp="1"/>
          </p:cNvSpPr>
          <p:nvPr>
            <p:ph idx="1"/>
          </p:nvPr>
        </p:nvSpPr>
        <p:spPr/>
        <p:txBody>
          <a:bodyPr/>
          <a:lstStyle/>
          <a:p>
            <a:pPr marL="0" indent="0">
              <a:buNone/>
            </a:pPr>
            <a:r>
              <a:rPr lang="en-US" dirty="0"/>
              <a:t>Services</a:t>
            </a:r>
          </a:p>
          <a:p>
            <a:r>
              <a:rPr lang="en-US" dirty="0"/>
              <a:t>Are intangible</a:t>
            </a:r>
          </a:p>
          <a:p>
            <a:r>
              <a:rPr lang="en-US" dirty="0"/>
              <a:t>Often customized</a:t>
            </a:r>
          </a:p>
          <a:p>
            <a:r>
              <a:rPr lang="en-US" dirty="0"/>
              <a:t>Have high customer contact</a:t>
            </a:r>
          </a:p>
          <a:p>
            <a:endParaRPr lang="en-US" dirty="0"/>
          </a:p>
        </p:txBody>
      </p:sp>
    </p:spTree>
    <p:extLst>
      <p:ext uri="{BB962C8B-B14F-4D97-AF65-F5344CB8AC3E}">
        <p14:creationId xmlns:p14="http://schemas.microsoft.com/office/powerpoint/2010/main" val="31254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Processes</a:t>
            </a:r>
          </a:p>
        </p:txBody>
      </p:sp>
      <p:sp>
        <p:nvSpPr>
          <p:cNvPr id="3" name="Content Placeholder 2"/>
          <p:cNvSpPr>
            <a:spLocks noGrp="1"/>
          </p:cNvSpPr>
          <p:nvPr>
            <p:ph idx="1"/>
          </p:nvPr>
        </p:nvSpPr>
        <p:spPr/>
        <p:txBody>
          <a:bodyPr/>
          <a:lstStyle/>
          <a:p>
            <a:r>
              <a:rPr lang="en-US" dirty="0"/>
              <a:t>Goods production</a:t>
            </a:r>
          </a:p>
          <a:p>
            <a:pPr lvl="1"/>
            <a:r>
              <a:rPr lang="en-US" dirty="0">
                <a:solidFill>
                  <a:schemeClr val="accent1"/>
                </a:solidFill>
              </a:rPr>
              <a:t>Make-to-order</a:t>
            </a:r>
          </a:p>
          <a:p>
            <a:pPr lvl="1"/>
            <a:r>
              <a:rPr lang="en-US" dirty="0">
                <a:solidFill>
                  <a:schemeClr val="accent1"/>
                </a:solidFill>
              </a:rPr>
              <a:t>Make-to-stock</a:t>
            </a:r>
          </a:p>
          <a:p>
            <a:r>
              <a:rPr lang="en-US" dirty="0"/>
              <a:t>Look for </a:t>
            </a:r>
            <a:r>
              <a:rPr lang="en-US" dirty="0">
                <a:solidFill>
                  <a:schemeClr val="accent1"/>
                </a:solidFill>
              </a:rPr>
              <a:t>operational efficiency</a:t>
            </a:r>
          </a:p>
          <a:p>
            <a:pPr lvl="1"/>
            <a:r>
              <a:rPr lang="en-US" dirty="0"/>
              <a:t>E.g. Burger King moved drink station out from behind counter</a:t>
            </a:r>
          </a:p>
          <a:p>
            <a:endParaRPr lang="en-US" dirty="0"/>
          </a:p>
        </p:txBody>
      </p:sp>
    </p:spTree>
    <p:extLst>
      <p:ext uri="{BB962C8B-B14F-4D97-AF65-F5344CB8AC3E}">
        <p14:creationId xmlns:p14="http://schemas.microsoft.com/office/powerpoint/2010/main" val="2631186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Facilities</a:t>
            </a:r>
          </a:p>
        </p:txBody>
      </p:sp>
      <p:sp>
        <p:nvSpPr>
          <p:cNvPr id="3" name="Content Placeholder 2"/>
          <p:cNvSpPr>
            <a:spLocks noGrp="1"/>
          </p:cNvSpPr>
          <p:nvPr>
            <p:ph idx="1"/>
          </p:nvPr>
        </p:nvSpPr>
        <p:spPr/>
        <p:txBody>
          <a:bodyPr/>
          <a:lstStyle/>
          <a:p>
            <a:r>
              <a:rPr lang="en-US" sz="2800" dirty="0"/>
              <a:t>Site selection</a:t>
            </a:r>
          </a:p>
          <a:p>
            <a:pPr lvl="1"/>
            <a:r>
              <a:rPr lang="en-US" sz="2400" dirty="0"/>
              <a:t>Near customers</a:t>
            </a:r>
          </a:p>
          <a:p>
            <a:r>
              <a:rPr lang="en-US" sz="2800" dirty="0"/>
              <a:t>Size and layout</a:t>
            </a:r>
          </a:p>
          <a:p>
            <a:pPr lvl="1"/>
            <a:r>
              <a:rPr lang="en-US" sz="2400" dirty="0"/>
              <a:t>To be efficient</a:t>
            </a:r>
          </a:p>
          <a:p>
            <a:pPr lvl="1"/>
            <a:r>
              <a:rPr lang="en-US" sz="2400" dirty="0"/>
              <a:t>To meet customer needs</a:t>
            </a:r>
          </a:p>
          <a:p>
            <a:r>
              <a:rPr lang="en-US" sz="2800" dirty="0"/>
              <a:t>Capacity planning</a:t>
            </a:r>
          </a:p>
          <a:p>
            <a:pPr lvl="1"/>
            <a:r>
              <a:rPr lang="en-US" sz="2400" dirty="0"/>
              <a:t>Number of customers</a:t>
            </a:r>
          </a:p>
          <a:p>
            <a:pPr lvl="1"/>
            <a:r>
              <a:rPr lang="en-US" sz="2400" dirty="0"/>
              <a:t>When customers need service</a:t>
            </a:r>
          </a:p>
          <a:p>
            <a:pPr lvl="1"/>
            <a:r>
              <a:rPr lang="en-US" sz="2400" dirty="0"/>
              <a:t>Time to service a customer</a:t>
            </a:r>
          </a:p>
          <a:p>
            <a:pPr lvl="1"/>
            <a:r>
              <a:rPr lang="en-US" sz="2400" dirty="0"/>
              <a:t>Other factors, e.g. weather</a:t>
            </a:r>
          </a:p>
          <a:p>
            <a:endParaRPr lang="en-US" dirty="0"/>
          </a:p>
        </p:txBody>
      </p:sp>
    </p:spTree>
    <p:extLst>
      <p:ext uri="{BB962C8B-B14F-4D97-AF65-F5344CB8AC3E}">
        <p14:creationId xmlns:p14="http://schemas.microsoft.com/office/powerpoint/2010/main" val="311763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Review</a:t>
            </a:r>
            <a:br>
              <a:rPr lang="en-US" altLang="en-US"/>
            </a:br>
            <a:endParaRPr lang="en-US" altLang="en-US"/>
          </a:p>
        </p:txBody>
      </p:sp>
      <p:sp>
        <p:nvSpPr>
          <p:cNvPr id="6147" name="Content Placeholder 2"/>
          <p:cNvSpPr>
            <a:spLocks noGrp="1"/>
          </p:cNvSpPr>
          <p:nvPr>
            <p:ph idx="1"/>
          </p:nvPr>
        </p:nvSpPr>
        <p:spPr>
          <a:xfrm>
            <a:off x="1295400" y="1600200"/>
            <a:ext cx="7772400" cy="4525963"/>
          </a:xfrm>
        </p:spPr>
        <p:txBody>
          <a:bodyPr/>
          <a:lstStyle/>
          <a:p>
            <a:pPr lvl="0"/>
            <a:r>
              <a:rPr lang="en-US" sz="2800" dirty="0"/>
              <a:t>Identify the levels of management.</a:t>
            </a:r>
          </a:p>
          <a:p>
            <a:pPr lvl="0"/>
            <a:r>
              <a:rPr lang="en-US" sz="2800" dirty="0"/>
              <a:t>What type of planning is done by each level?</a:t>
            </a:r>
          </a:p>
          <a:p>
            <a:r>
              <a:rPr lang="en-US" sz="2800" dirty="0"/>
              <a:t>What are the different types of organization structures?  </a:t>
            </a:r>
          </a:p>
          <a:p>
            <a:r>
              <a:rPr lang="en-US" sz="2800" dirty="0"/>
              <a:t>What are the strengths and weaknesses of each organization structure?</a:t>
            </a:r>
          </a:p>
          <a:p>
            <a:pPr lvl="0"/>
            <a:r>
              <a:rPr lang="en-US" sz="2800" dirty="0"/>
              <a:t>What characteristics do organizations have?</a:t>
            </a:r>
          </a:p>
          <a:p>
            <a:pPr lvl="0"/>
            <a:r>
              <a:rPr lang="en-US" sz="2800" dirty="0"/>
              <a:t>What is the difference between responsibility and authority?  Can there be problems?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Facilities</a:t>
            </a:r>
          </a:p>
        </p:txBody>
      </p:sp>
      <p:sp>
        <p:nvSpPr>
          <p:cNvPr id="3" name="Content Placeholder 2"/>
          <p:cNvSpPr>
            <a:spLocks noGrp="1"/>
          </p:cNvSpPr>
          <p:nvPr>
            <p:ph idx="1"/>
          </p:nvPr>
        </p:nvSpPr>
        <p:spPr>
          <a:xfrm>
            <a:off x="1600200" y="1600200"/>
            <a:ext cx="7239000" cy="4525963"/>
          </a:xfrm>
        </p:spPr>
        <p:txBody>
          <a:bodyPr/>
          <a:lstStyle/>
          <a:p>
            <a:r>
              <a:rPr lang="en-US" dirty="0"/>
              <a:t>How would you forecast the demand for</a:t>
            </a:r>
          </a:p>
          <a:p>
            <a:pPr lvl="1"/>
            <a:r>
              <a:rPr lang="en-US" dirty="0"/>
              <a:t>New heated driveways in Somerset County</a:t>
            </a:r>
          </a:p>
          <a:p>
            <a:pPr lvl="1"/>
            <a:r>
              <a:rPr lang="en-US" dirty="0"/>
              <a:t>Fried food at a restaurant</a:t>
            </a:r>
          </a:p>
          <a:p>
            <a:pPr lvl="1"/>
            <a:r>
              <a:rPr lang="en-US" dirty="0"/>
              <a:t>Number of bathrooms in a stadium</a:t>
            </a:r>
          </a:p>
          <a:p>
            <a:pPr lvl="1"/>
            <a:r>
              <a:rPr lang="en-US" dirty="0"/>
              <a:t>Lawn mowing jobs in Hunterdon County</a:t>
            </a:r>
          </a:p>
          <a:p>
            <a:pPr lvl="1"/>
            <a:r>
              <a:rPr lang="en-US" dirty="0"/>
              <a:t>Kindergarten classrooms in Bridgewater</a:t>
            </a:r>
          </a:p>
          <a:p>
            <a:pPr lvl="1"/>
            <a:r>
              <a:rPr lang="en-US" dirty="0"/>
              <a:t>Piano tuners in Manville</a:t>
            </a:r>
          </a:p>
          <a:p>
            <a:pPr marL="0" indent="0">
              <a:buNone/>
            </a:pPr>
            <a:endParaRPr lang="en-US" dirty="0"/>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286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Operations</a:t>
            </a:r>
          </a:p>
        </p:txBody>
      </p:sp>
      <p:sp>
        <p:nvSpPr>
          <p:cNvPr id="3" name="Content Placeholder 2"/>
          <p:cNvSpPr>
            <a:spLocks noGrp="1"/>
          </p:cNvSpPr>
          <p:nvPr>
            <p:ph idx="1"/>
          </p:nvPr>
        </p:nvSpPr>
        <p:spPr>
          <a:xfrm>
            <a:off x="1371600" y="1600200"/>
            <a:ext cx="7086600" cy="4525963"/>
          </a:xfrm>
        </p:spPr>
        <p:txBody>
          <a:bodyPr/>
          <a:lstStyle/>
          <a:p>
            <a:r>
              <a:rPr lang="en-US" dirty="0"/>
              <a:t>Scheduling</a:t>
            </a:r>
          </a:p>
          <a:p>
            <a:pPr lvl="1"/>
            <a:r>
              <a:rPr lang="en-US" dirty="0"/>
              <a:t>Who works when</a:t>
            </a:r>
          </a:p>
          <a:p>
            <a:r>
              <a:rPr lang="en-US" dirty="0"/>
              <a:t>Inventory control</a:t>
            </a:r>
          </a:p>
          <a:p>
            <a:pPr lvl="1"/>
            <a:r>
              <a:rPr lang="en-US" dirty="0"/>
              <a:t>Similar to </a:t>
            </a:r>
            <a:br>
              <a:rPr lang="en-US" dirty="0"/>
            </a:br>
            <a:r>
              <a:rPr lang="en-US" dirty="0"/>
              <a:t>production </a:t>
            </a:r>
            <a:br>
              <a:rPr lang="en-US" dirty="0"/>
            </a:br>
            <a:r>
              <a:rPr lang="en-US" dirty="0"/>
              <a:t>management</a:t>
            </a:r>
          </a:p>
          <a:p>
            <a:endParaRPr lang="en-US" dirty="0"/>
          </a:p>
        </p:txBody>
      </p:sp>
      <p:pic>
        <p:nvPicPr>
          <p:cNvPr id="5" name="Picture 4" descr="Large inventory" title="warehous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7200" y="3274006"/>
            <a:ext cx="4114800" cy="3058668"/>
          </a:xfrm>
          <a:prstGeom prst="rect">
            <a:avLst/>
          </a:prstGeom>
        </p:spPr>
      </p:pic>
    </p:spTree>
    <p:extLst>
      <p:ext uri="{BB962C8B-B14F-4D97-AF65-F5344CB8AC3E}">
        <p14:creationId xmlns:p14="http://schemas.microsoft.com/office/powerpoint/2010/main" val="1124574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490" y="609600"/>
            <a:ext cx="8229600" cy="1143000"/>
          </a:xfrm>
        </p:spPr>
        <p:txBody>
          <a:bodyPr/>
          <a:lstStyle/>
          <a:p>
            <a:r>
              <a:rPr lang="en-US" dirty="0"/>
              <a:t>Managing Quality</a:t>
            </a:r>
            <a:br>
              <a:rPr lang="en-US" dirty="0"/>
            </a:br>
            <a:r>
              <a:rPr lang="en-US" sz="4000" dirty="0"/>
              <a:t>Total quality management (TQM)</a:t>
            </a:r>
            <a:br>
              <a:rPr lang="en-US" dirty="0"/>
            </a:br>
            <a:endParaRPr lang="en-US" dirty="0"/>
          </a:p>
        </p:txBody>
      </p:sp>
      <p:sp>
        <p:nvSpPr>
          <p:cNvPr id="3" name="Content Placeholder 2"/>
          <p:cNvSpPr>
            <a:spLocks noGrp="1"/>
          </p:cNvSpPr>
          <p:nvPr>
            <p:ph idx="1"/>
          </p:nvPr>
        </p:nvSpPr>
        <p:spPr>
          <a:xfrm>
            <a:off x="1621277" y="1571017"/>
            <a:ext cx="7086600" cy="4525963"/>
          </a:xfrm>
        </p:spPr>
        <p:txBody>
          <a:bodyPr/>
          <a:lstStyle/>
          <a:p>
            <a:r>
              <a:rPr lang="en-US" dirty="0"/>
              <a:t>Customer Satisfaction</a:t>
            </a:r>
          </a:p>
          <a:p>
            <a:pPr lvl="1"/>
            <a:r>
              <a:rPr lang="en-US" dirty="0"/>
              <a:t>Meet customer needs at every stage</a:t>
            </a:r>
          </a:p>
          <a:p>
            <a:pPr lvl="1"/>
            <a:r>
              <a:rPr lang="en-US" dirty="0"/>
              <a:t>Get feedback and track</a:t>
            </a:r>
          </a:p>
          <a:p>
            <a:r>
              <a:rPr lang="en-US" dirty="0"/>
              <a:t>Employee involvement</a:t>
            </a:r>
          </a:p>
          <a:p>
            <a:pPr lvl="1"/>
            <a:r>
              <a:rPr lang="en-US" dirty="0"/>
              <a:t>Need commitment at every level</a:t>
            </a:r>
          </a:p>
          <a:p>
            <a:pPr lvl="1"/>
            <a:r>
              <a:rPr lang="en-US" dirty="0"/>
              <a:t>Provide training</a:t>
            </a:r>
          </a:p>
          <a:p>
            <a:pPr lvl="1"/>
            <a:r>
              <a:rPr lang="en-US" dirty="0"/>
              <a:t>May work in </a:t>
            </a:r>
            <a:r>
              <a:rPr lang="en-US" dirty="0">
                <a:solidFill>
                  <a:schemeClr val="accent1"/>
                </a:solidFill>
              </a:rPr>
              <a:t>quality circles</a:t>
            </a:r>
          </a:p>
          <a:p>
            <a:r>
              <a:rPr lang="en-US" dirty="0">
                <a:solidFill>
                  <a:schemeClr val="accent1"/>
                </a:solidFill>
              </a:rPr>
              <a:t>Continuous process improvement</a:t>
            </a:r>
            <a:endParaRPr lang="en-US" dirty="0"/>
          </a:p>
          <a:p>
            <a:pPr marL="457200" lvl="1" indent="0">
              <a:buNone/>
            </a:pPr>
            <a:endParaRPr lang="en-US" dirty="0"/>
          </a:p>
        </p:txBody>
      </p:sp>
    </p:spTree>
    <p:extLst>
      <p:ext uri="{BB962C8B-B14F-4D97-AF65-F5344CB8AC3E}">
        <p14:creationId xmlns:p14="http://schemas.microsoft.com/office/powerpoint/2010/main" val="1412963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111" y="609600"/>
            <a:ext cx="8229600" cy="1143000"/>
          </a:xfrm>
        </p:spPr>
        <p:txBody>
          <a:bodyPr/>
          <a:lstStyle/>
          <a:p>
            <a:r>
              <a:rPr lang="en-US" dirty="0"/>
              <a:t>Managing Quality</a:t>
            </a:r>
            <a:br>
              <a:rPr lang="en-US" dirty="0"/>
            </a:br>
            <a:r>
              <a:rPr lang="en-US" sz="4000" dirty="0">
                <a:solidFill>
                  <a:schemeClr val="accent1"/>
                </a:solidFill>
              </a:rPr>
              <a:t>Statistical Process Control</a:t>
            </a:r>
            <a:br>
              <a:rPr lang="en-US" dirty="0"/>
            </a:br>
            <a:endParaRPr lang="en-US" dirty="0"/>
          </a:p>
        </p:txBody>
      </p:sp>
      <p:sp>
        <p:nvSpPr>
          <p:cNvPr id="3" name="Content Placeholder 2"/>
          <p:cNvSpPr>
            <a:spLocks noGrp="1"/>
          </p:cNvSpPr>
          <p:nvPr>
            <p:ph idx="1"/>
          </p:nvPr>
        </p:nvSpPr>
        <p:spPr>
          <a:xfrm>
            <a:off x="1621277" y="1571017"/>
            <a:ext cx="7086600" cy="4525963"/>
          </a:xfrm>
        </p:spPr>
        <p:txBody>
          <a:bodyPr/>
          <a:lstStyle/>
          <a:p>
            <a:r>
              <a:rPr lang="en-US" dirty="0"/>
              <a:t>Measure quality</a:t>
            </a:r>
          </a:p>
          <a:p>
            <a:r>
              <a:rPr lang="en-US" dirty="0"/>
              <a:t>Meet quality objectives</a:t>
            </a:r>
          </a:p>
          <a:p>
            <a:r>
              <a:rPr lang="en-US" dirty="0"/>
              <a:t>Six-Sigma process</a:t>
            </a:r>
          </a:p>
          <a:p>
            <a:pPr lvl="1"/>
            <a:r>
              <a:rPr lang="en-US" dirty="0"/>
              <a:t>99.99966% free from defects</a:t>
            </a:r>
          </a:p>
          <a:p>
            <a:pPr lvl="1"/>
            <a:r>
              <a:rPr lang="en-US" dirty="0"/>
              <a:t>3.4 defects per million</a:t>
            </a:r>
          </a:p>
          <a:p>
            <a:pPr marL="0" indent="0">
              <a:buNone/>
            </a:pPr>
            <a:endParaRPr lang="en-US" dirty="0"/>
          </a:p>
          <a:p>
            <a:pPr marL="457200" lvl="1" indent="0">
              <a:buNone/>
            </a:pPr>
            <a:endParaRPr lang="en-US" dirty="0"/>
          </a:p>
        </p:txBody>
      </p:sp>
    </p:spTree>
    <p:extLst>
      <p:ext uri="{BB962C8B-B14F-4D97-AF65-F5344CB8AC3E}">
        <p14:creationId xmlns:p14="http://schemas.microsoft.com/office/powerpoint/2010/main" val="335520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111" y="609600"/>
            <a:ext cx="8229600" cy="1143000"/>
          </a:xfrm>
        </p:spPr>
        <p:txBody>
          <a:bodyPr/>
          <a:lstStyle/>
          <a:p>
            <a:r>
              <a:rPr lang="en-US" dirty="0"/>
              <a:t>Managing Quality</a:t>
            </a:r>
            <a:br>
              <a:rPr lang="en-US" dirty="0"/>
            </a:br>
            <a:r>
              <a:rPr lang="en-US" sz="4000" dirty="0"/>
              <a:t>Statistical Process Control</a:t>
            </a:r>
            <a:br>
              <a:rPr lang="en-US" dirty="0"/>
            </a:br>
            <a:endParaRPr lang="en-US" dirty="0"/>
          </a:p>
        </p:txBody>
      </p:sp>
      <p:sp>
        <p:nvSpPr>
          <p:cNvPr id="3" name="Content Placeholder 2"/>
          <p:cNvSpPr>
            <a:spLocks noGrp="1"/>
          </p:cNvSpPr>
          <p:nvPr>
            <p:ph idx="1"/>
          </p:nvPr>
        </p:nvSpPr>
        <p:spPr>
          <a:xfrm>
            <a:off x="1621277" y="1571017"/>
            <a:ext cx="7086600" cy="4525963"/>
          </a:xfrm>
        </p:spPr>
        <p:txBody>
          <a:bodyPr/>
          <a:lstStyle/>
          <a:p>
            <a:r>
              <a:rPr lang="en-US" dirty="0"/>
              <a:t>What is an acceptable number of defects for</a:t>
            </a:r>
          </a:p>
          <a:p>
            <a:pPr lvl="1"/>
            <a:r>
              <a:rPr lang="en-US" dirty="0"/>
              <a:t>Nails</a:t>
            </a:r>
          </a:p>
          <a:p>
            <a:pPr lvl="1"/>
            <a:r>
              <a:rPr lang="en-US" dirty="0"/>
              <a:t>Lawn mowing</a:t>
            </a:r>
          </a:p>
          <a:p>
            <a:pPr lvl="1"/>
            <a:r>
              <a:rPr lang="en-US" dirty="0"/>
              <a:t>Surgical stents for opening arteries</a:t>
            </a:r>
          </a:p>
          <a:p>
            <a:pPr lvl="1"/>
            <a:r>
              <a:rPr lang="en-US" dirty="0"/>
              <a:t>Garbage pickup</a:t>
            </a:r>
          </a:p>
          <a:p>
            <a:pPr lvl="1"/>
            <a:r>
              <a:rPr lang="en-US" dirty="0"/>
              <a:t>T-shirts</a:t>
            </a:r>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0307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277" y="304800"/>
            <a:ext cx="8229600" cy="1143000"/>
          </a:xfrm>
        </p:spPr>
        <p:txBody>
          <a:bodyPr/>
          <a:lstStyle/>
          <a:p>
            <a:r>
              <a:rPr lang="en-US" dirty="0"/>
              <a:t>Managing Quality</a:t>
            </a:r>
            <a:br>
              <a:rPr lang="en-US" dirty="0"/>
            </a:br>
            <a:r>
              <a:rPr lang="en-US" sz="4000" dirty="0"/>
              <a:t>Outsourcing</a:t>
            </a:r>
          </a:p>
        </p:txBody>
      </p:sp>
      <p:sp>
        <p:nvSpPr>
          <p:cNvPr id="3" name="Content Placeholder 2"/>
          <p:cNvSpPr>
            <a:spLocks noGrp="1"/>
          </p:cNvSpPr>
          <p:nvPr>
            <p:ph idx="1"/>
          </p:nvPr>
        </p:nvSpPr>
        <p:spPr>
          <a:xfrm>
            <a:off x="1621276" y="1571017"/>
            <a:ext cx="7217923" cy="4525963"/>
          </a:xfrm>
        </p:spPr>
        <p:txBody>
          <a:bodyPr/>
          <a:lstStyle/>
          <a:p>
            <a:r>
              <a:rPr lang="en-US" dirty="0"/>
              <a:t>Note: not necessarily out of the country</a:t>
            </a:r>
          </a:p>
          <a:p>
            <a:r>
              <a:rPr lang="en-US" dirty="0"/>
              <a:t>Manufacturing</a:t>
            </a:r>
          </a:p>
          <a:p>
            <a:pPr lvl="1"/>
            <a:r>
              <a:rPr lang="en-US" dirty="0"/>
              <a:t>E.g. Apple uses Foxconn for manufacturing</a:t>
            </a:r>
          </a:p>
          <a:p>
            <a:r>
              <a:rPr lang="en-US" dirty="0"/>
              <a:t>Services</a:t>
            </a:r>
          </a:p>
          <a:p>
            <a:pPr lvl="1"/>
            <a:r>
              <a:rPr lang="en-US" dirty="0"/>
              <a:t>E.g. RVCC uses </a:t>
            </a:r>
            <a:r>
              <a:rPr lang="en-US" dirty="0" err="1"/>
              <a:t>Culinart</a:t>
            </a:r>
            <a:r>
              <a:rPr lang="en-US" dirty="0"/>
              <a:t> for cafeteria</a:t>
            </a:r>
          </a:p>
          <a:p>
            <a:endParaRPr lang="en-US" dirty="0"/>
          </a:p>
          <a:p>
            <a:endParaRPr lang="en-US" dirty="0"/>
          </a:p>
        </p:txBody>
      </p:sp>
    </p:spTree>
    <p:extLst>
      <p:ext uri="{BB962C8B-B14F-4D97-AF65-F5344CB8AC3E}">
        <p14:creationId xmlns:p14="http://schemas.microsoft.com/office/powerpoint/2010/main" val="390791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Learning Objectives</a:t>
            </a:r>
          </a:p>
        </p:txBody>
      </p:sp>
      <p:sp>
        <p:nvSpPr>
          <p:cNvPr id="7171" name="Content Placeholder 2"/>
          <p:cNvSpPr>
            <a:spLocks noGrp="1"/>
          </p:cNvSpPr>
          <p:nvPr>
            <p:ph idx="1"/>
          </p:nvPr>
        </p:nvSpPr>
        <p:spPr>
          <a:xfrm>
            <a:off x="1371600" y="1600200"/>
            <a:ext cx="7772400" cy="4525963"/>
          </a:xfrm>
        </p:spPr>
        <p:txBody>
          <a:bodyPr/>
          <a:lstStyle/>
          <a:p>
            <a:pPr lvl="0"/>
            <a:r>
              <a:rPr lang="en-US" sz="2800" dirty="0"/>
              <a:t>Describe activities of operations management.</a:t>
            </a:r>
          </a:p>
          <a:p>
            <a:pPr lvl="0"/>
            <a:r>
              <a:rPr lang="en-US" sz="2800" dirty="0"/>
              <a:t>Understand PERT and Gantt charts.</a:t>
            </a:r>
          </a:p>
          <a:p>
            <a:pPr lvl="0"/>
            <a:r>
              <a:rPr lang="en-US" sz="2800" dirty="0"/>
              <a:t>Explain how manufacturing companies use technology.</a:t>
            </a:r>
          </a:p>
          <a:p>
            <a:pPr lvl="0"/>
            <a:r>
              <a:rPr lang="en-US" sz="2800" dirty="0"/>
              <a:t>Describe the product delivery process.</a:t>
            </a:r>
          </a:p>
          <a:p>
            <a:pPr lvl="0"/>
            <a:r>
              <a:rPr lang="en-US" sz="2800" dirty="0"/>
              <a:t>Distinguish service operations and manufacturing.</a:t>
            </a:r>
          </a:p>
          <a:p>
            <a:pPr lvl="0"/>
            <a:r>
              <a:rPr lang="en-US" sz="2800" dirty="0"/>
              <a:t>Understand total quality management and outsourcing.</a:t>
            </a:r>
          </a:p>
          <a:p>
            <a:pPr marL="0" lvl="0" indent="0">
              <a:buNone/>
            </a:pPr>
            <a:endParaRPr lang="en-US" dirty="0"/>
          </a:p>
        </p:txBody>
      </p:sp>
      <p:sp>
        <p:nvSpPr>
          <p:cNvPr id="7" name="Rectangle 4"/>
          <p:cNvSpPr>
            <a:spLocks noChangeArrowheads="1"/>
          </p:cNvSpPr>
          <p:nvPr/>
        </p:nvSpPr>
        <p:spPr bwMode="auto">
          <a:xfrm>
            <a:off x="4048125" y="6567488"/>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a:latin typeface="Arial" panose="020B0604020202020204" pitchFamily="34" charset="0"/>
              </a:rPr>
              <a:t>Download this book for free at: </a:t>
            </a:r>
            <a:r>
              <a:rPr lang="en-US" altLang="en-US" sz="1200">
                <a:latin typeface="Arial" panose="020B0604020202020204" pitchFamily="34" charset="0"/>
                <a:hlinkClick r:id="rId2"/>
              </a:rPr>
              <a:t>ttp://hdl.handle.net/10919/70961</a:t>
            </a:r>
            <a:endParaRPr lang="en-US" altLang="en-US" sz="1200"/>
          </a:p>
        </p:txBody>
      </p:sp>
      <p:sp>
        <p:nvSpPr>
          <p:cNvPr id="8" name="TextBox 10"/>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a:latin typeface="Arial" panose="020B0604020202020204" pitchFamily="34" charset="0"/>
              </a:rPr>
              <a:t>Adapted from </a:t>
            </a:r>
            <a:r>
              <a:rPr lang="en-US" altLang="en-US" sz="1200" i="1">
                <a:latin typeface="Arial" panose="020B0604020202020204" pitchFamily="34" charset="0"/>
              </a:rPr>
              <a:t>Fundamentals of Business </a:t>
            </a:r>
            <a:endParaRPr lang="en-US" altLang="en-US" sz="1200">
              <a:latin typeface="Arial" panose="020B0604020202020204" pitchFamily="34" charset="0"/>
            </a:endParaRPr>
          </a:p>
        </p:txBody>
      </p:sp>
      <p:pic>
        <p:nvPicPr>
          <p:cNvPr id="9" name="Picture 1569" descr="BY-NC-SA" title="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0063" y="6608182"/>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Operations Management (OM)</a:t>
            </a:r>
          </a:p>
        </p:txBody>
      </p:sp>
      <p:sp>
        <p:nvSpPr>
          <p:cNvPr id="3" name="Content Placeholder 2"/>
          <p:cNvSpPr>
            <a:spLocks noGrp="1"/>
          </p:cNvSpPr>
          <p:nvPr>
            <p:ph idx="1"/>
          </p:nvPr>
        </p:nvSpPr>
        <p:spPr>
          <a:xfrm>
            <a:off x="1447800" y="1600200"/>
            <a:ext cx="7467600" cy="4525963"/>
          </a:xfrm>
        </p:spPr>
        <p:txBody>
          <a:bodyPr/>
          <a:lstStyle/>
          <a:p>
            <a:pPr marL="0" indent="0">
              <a:buNone/>
            </a:pPr>
            <a:r>
              <a:rPr lang="en-US" dirty="0"/>
              <a:t>Converting resources into goods or services</a:t>
            </a:r>
          </a:p>
        </p:txBody>
      </p:sp>
      <p:pic>
        <p:nvPicPr>
          <p:cNvPr id="4" name="Picture 3" descr="Shows the many areas of control." title="Operations"/>
          <p:cNvPicPr/>
          <p:nvPr/>
        </p:nvPicPr>
        <p:blipFill>
          <a:blip r:embed="rId2" cstate="print">
            <a:extLst>
              <a:ext uri="{28A0092B-C50C-407E-A947-70E740481C1C}">
                <a14:useLocalDpi xmlns:a14="http://schemas.microsoft.com/office/drawing/2010/main" val="0"/>
              </a:ext>
            </a:extLst>
          </a:blip>
          <a:stretch>
            <a:fillRect/>
          </a:stretch>
        </p:blipFill>
        <p:spPr>
          <a:xfrm>
            <a:off x="3048000" y="2133599"/>
            <a:ext cx="4876800" cy="4495637"/>
          </a:xfrm>
          <a:prstGeom prst="rect">
            <a:avLst/>
          </a:prstGeom>
        </p:spPr>
      </p:pic>
      <p:sp>
        <p:nvSpPr>
          <p:cNvPr id="7"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3"/>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113467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Management</a:t>
            </a:r>
            <a:br>
              <a:rPr lang="en-US" dirty="0"/>
            </a:br>
            <a:r>
              <a:rPr lang="en-US" dirty="0"/>
              <a:t>Responsibilities</a:t>
            </a:r>
          </a:p>
        </p:txBody>
      </p:sp>
      <p:sp>
        <p:nvSpPr>
          <p:cNvPr id="3" name="Content Placeholder 2"/>
          <p:cNvSpPr>
            <a:spLocks noGrp="1"/>
          </p:cNvSpPr>
          <p:nvPr>
            <p:ph idx="1"/>
          </p:nvPr>
        </p:nvSpPr>
        <p:spPr/>
        <p:txBody>
          <a:bodyPr/>
          <a:lstStyle/>
          <a:p>
            <a:r>
              <a:rPr lang="en-US" dirty="0">
                <a:solidFill>
                  <a:schemeClr val="accent1"/>
                </a:solidFill>
              </a:rPr>
              <a:t>Production planning</a:t>
            </a:r>
          </a:p>
          <a:p>
            <a:pPr lvl="1"/>
            <a:r>
              <a:rPr lang="en-US" dirty="0"/>
              <a:t>Where and how</a:t>
            </a:r>
          </a:p>
          <a:p>
            <a:r>
              <a:rPr lang="en-US" dirty="0">
                <a:solidFill>
                  <a:schemeClr val="accent1"/>
                </a:solidFill>
              </a:rPr>
              <a:t>Production control</a:t>
            </a:r>
          </a:p>
          <a:p>
            <a:pPr lvl="1"/>
            <a:r>
              <a:rPr lang="en-US" dirty="0"/>
              <a:t>Schedule and monitor</a:t>
            </a:r>
          </a:p>
          <a:p>
            <a:r>
              <a:rPr lang="en-US" dirty="0">
                <a:solidFill>
                  <a:schemeClr val="accent1"/>
                </a:solidFill>
              </a:rPr>
              <a:t>Quality control</a:t>
            </a:r>
          </a:p>
          <a:p>
            <a:pPr lvl="1"/>
            <a:r>
              <a:rPr lang="en-US" dirty="0"/>
              <a:t>Meet standards</a:t>
            </a:r>
          </a:p>
          <a:p>
            <a:pPr marL="457200" lvl="1" indent="0">
              <a:buNone/>
            </a:pPr>
            <a:endParaRPr lang="en-US" dirty="0"/>
          </a:p>
        </p:txBody>
      </p:sp>
    </p:spTree>
    <p:extLst>
      <p:ext uri="{BB962C8B-B14F-4D97-AF65-F5344CB8AC3E}">
        <p14:creationId xmlns:p14="http://schemas.microsoft.com/office/powerpoint/2010/main" val="4048888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Process Planning</a:t>
            </a:r>
            <a:br>
              <a:rPr lang="en-US" dirty="0"/>
            </a:br>
            <a:r>
              <a:rPr lang="en-US" sz="4000" dirty="0"/>
              <a:t>Type of process</a:t>
            </a:r>
          </a:p>
        </p:txBody>
      </p:sp>
      <p:sp>
        <p:nvSpPr>
          <p:cNvPr id="3" name="Content Placeholder 2"/>
          <p:cNvSpPr>
            <a:spLocks noGrp="1"/>
          </p:cNvSpPr>
          <p:nvPr>
            <p:ph idx="1"/>
          </p:nvPr>
        </p:nvSpPr>
        <p:spPr/>
        <p:txBody>
          <a:bodyPr/>
          <a:lstStyle/>
          <a:p>
            <a:r>
              <a:rPr lang="en-US" dirty="0"/>
              <a:t>Make-to-order</a:t>
            </a:r>
          </a:p>
          <a:p>
            <a:r>
              <a:rPr lang="en-US" dirty="0"/>
              <a:t>Mass production</a:t>
            </a:r>
          </a:p>
          <a:p>
            <a:r>
              <a:rPr lang="en-US" dirty="0"/>
              <a:t>Mass customization</a:t>
            </a:r>
          </a:p>
          <a:p>
            <a:pPr marL="457200" lvl="1" indent="0">
              <a:buNone/>
            </a:pPr>
            <a:endParaRPr lang="en-US" dirty="0"/>
          </a:p>
        </p:txBody>
      </p:sp>
      <p:pic>
        <p:nvPicPr>
          <p:cNvPr id="4" name="Picture 3" descr="auto assembly line" title="pictu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3481388"/>
            <a:ext cx="4197349" cy="3148012"/>
          </a:xfrm>
          <a:prstGeom prst="rect">
            <a:avLst/>
          </a:prstGeom>
        </p:spPr>
      </p:pic>
    </p:spTree>
    <p:extLst>
      <p:ext uri="{BB962C8B-B14F-4D97-AF65-F5344CB8AC3E}">
        <p14:creationId xmlns:p14="http://schemas.microsoft.com/office/powerpoint/2010/main" val="42890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Process Planning</a:t>
            </a:r>
            <a:br>
              <a:rPr lang="en-US" dirty="0"/>
            </a:br>
            <a:r>
              <a:rPr lang="en-US" sz="4000" dirty="0"/>
              <a:t>Facilities site selection</a:t>
            </a:r>
            <a:endParaRPr lang="en-US" dirty="0"/>
          </a:p>
        </p:txBody>
      </p:sp>
      <p:sp>
        <p:nvSpPr>
          <p:cNvPr id="3" name="Content Placeholder 2"/>
          <p:cNvSpPr>
            <a:spLocks noGrp="1"/>
          </p:cNvSpPr>
          <p:nvPr>
            <p:ph idx="1"/>
          </p:nvPr>
        </p:nvSpPr>
        <p:spPr/>
        <p:txBody>
          <a:bodyPr/>
          <a:lstStyle/>
          <a:p>
            <a:pPr marL="0" indent="0" algn="ctr">
              <a:buNone/>
            </a:pPr>
            <a:r>
              <a:rPr lang="en-US" dirty="0"/>
              <a:t>Facilities site selection</a:t>
            </a:r>
          </a:p>
          <a:p>
            <a:pPr marL="0" indent="0">
              <a:buNone/>
            </a:pPr>
            <a:r>
              <a:rPr lang="en-US" sz="2800" dirty="0"/>
              <a:t>Locate close to</a:t>
            </a:r>
          </a:p>
          <a:p>
            <a:r>
              <a:rPr lang="en-US" sz="2800" dirty="0"/>
              <a:t>Customers or supplier</a:t>
            </a:r>
          </a:p>
          <a:p>
            <a:r>
              <a:rPr lang="en-US" sz="2800" dirty="0"/>
              <a:t>Skilled labor</a:t>
            </a:r>
          </a:p>
          <a:p>
            <a:r>
              <a:rPr lang="en-US" sz="2800" dirty="0"/>
              <a:t>Natural resources</a:t>
            </a:r>
          </a:p>
          <a:p>
            <a:r>
              <a:rPr lang="en-US" sz="2800" dirty="0"/>
              <a:t>Transportation</a:t>
            </a:r>
          </a:p>
          <a:p>
            <a:r>
              <a:rPr lang="en-US" sz="2800" dirty="0"/>
              <a:t>Quality of life</a:t>
            </a:r>
          </a:p>
          <a:p>
            <a:r>
              <a:rPr lang="en-US" sz="2800" dirty="0"/>
              <a:t>Low cost</a:t>
            </a:r>
          </a:p>
          <a:p>
            <a:r>
              <a:rPr lang="en-US" sz="2800" dirty="0"/>
              <a:t>Favorable government</a:t>
            </a:r>
          </a:p>
          <a:p>
            <a:pPr marL="0" indent="0">
              <a:buNone/>
            </a:pPr>
            <a:endParaRPr lang="en-US" dirty="0"/>
          </a:p>
        </p:txBody>
      </p:sp>
      <p:pic>
        <p:nvPicPr>
          <p:cNvPr id="4" name="Picture 3" descr="factory" title="pictur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1600" y="3352800"/>
            <a:ext cx="2804160" cy="2103120"/>
          </a:xfrm>
          <a:prstGeom prst="rect">
            <a:avLst/>
          </a:prstGeom>
        </p:spPr>
      </p:pic>
    </p:spTree>
    <p:extLst>
      <p:ext uri="{BB962C8B-B14F-4D97-AF65-F5344CB8AC3E}">
        <p14:creationId xmlns:p14="http://schemas.microsoft.com/office/powerpoint/2010/main" val="28024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1189"/>
            <a:ext cx="8229600" cy="1143000"/>
          </a:xfrm>
        </p:spPr>
        <p:txBody>
          <a:bodyPr/>
          <a:lstStyle/>
          <a:p>
            <a:r>
              <a:rPr lang="en-US" dirty="0"/>
              <a:t>Production Process Planning</a:t>
            </a:r>
            <a:br>
              <a:rPr lang="en-US" dirty="0"/>
            </a:br>
            <a:r>
              <a:rPr lang="en-US" sz="4000" dirty="0"/>
              <a:t>Facilities site selection</a:t>
            </a:r>
            <a:br>
              <a:rPr lang="en-US" dirty="0"/>
            </a:br>
            <a:endParaRPr lang="en-US" dirty="0"/>
          </a:p>
        </p:txBody>
      </p:sp>
      <p:sp>
        <p:nvSpPr>
          <p:cNvPr id="3" name="Content Placeholder 2"/>
          <p:cNvSpPr>
            <a:spLocks noGrp="1"/>
          </p:cNvSpPr>
          <p:nvPr>
            <p:ph idx="1"/>
          </p:nvPr>
        </p:nvSpPr>
        <p:spPr/>
        <p:txBody>
          <a:bodyPr/>
          <a:lstStyle/>
          <a:p>
            <a:pPr marL="0" indent="0">
              <a:buNone/>
            </a:pPr>
            <a:r>
              <a:rPr lang="en-US" sz="2800" dirty="0"/>
              <a:t>Where would you locate a</a:t>
            </a:r>
          </a:p>
          <a:p>
            <a:r>
              <a:rPr lang="en-US" sz="2800" dirty="0"/>
              <a:t>Paper mill</a:t>
            </a:r>
          </a:p>
          <a:p>
            <a:r>
              <a:rPr lang="en-US" sz="2800" dirty="0"/>
              <a:t>New software venture</a:t>
            </a:r>
          </a:p>
          <a:p>
            <a:r>
              <a:rPr lang="en-US" sz="2800" dirty="0"/>
              <a:t>New pharmaceutical company</a:t>
            </a:r>
          </a:p>
          <a:p>
            <a:r>
              <a:rPr lang="en-US" sz="2800" dirty="0"/>
              <a:t>Investment firm</a:t>
            </a:r>
          </a:p>
          <a:p>
            <a:r>
              <a:rPr lang="en-US" sz="2800" dirty="0"/>
              <a:t>Toy manufacturing facility</a:t>
            </a:r>
          </a:p>
          <a:p>
            <a:pPr marL="0" indent="0">
              <a:buNone/>
            </a:pPr>
            <a:endParaRPr lang="en-US" dirty="0"/>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5831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685800"/>
            <a:ext cx="8229600" cy="1143000"/>
          </a:xfrm>
        </p:spPr>
        <p:txBody>
          <a:bodyPr/>
          <a:lstStyle/>
          <a:p>
            <a:pPr eaLnBrk="1" hangingPunct="1">
              <a:defRPr/>
            </a:pPr>
            <a:r>
              <a:rPr lang="en-US" altLang="en-US" dirty="0"/>
              <a:t>Determining</a:t>
            </a:r>
            <a:r>
              <a:rPr lang="en-US" altLang="en-US" sz="3200" dirty="0"/>
              <a:t> </a:t>
            </a:r>
            <a:r>
              <a:rPr lang="en-US" altLang="en-US" dirty="0"/>
              <a:t>the Facility Layout</a:t>
            </a:r>
            <a:br>
              <a:rPr lang="en-US" altLang="en-US" sz="3200" dirty="0"/>
            </a:br>
            <a:endParaRPr lang="en-US" sz="3200" dirty="0"/>
          </a:p>
        </p:txBody>
      </p:sp>
      <p:sp>
        <p:nvSpPr>
          <p:cNvPr id="10244" name="Rectangle 3"/>
          <p:cNvSpPr>
            <a:spLocks noGrp="1" noChangeArrowheads="1"/>
          </p:cNvSpPr>
          <p:nvPr>
            <p:ph type="body" idx="1"/>
          </p:nvPr>
        </p:nvSpPr>
        <p:spPr>
          <a:xfrm>
            <a:off x="1295400" y="1905000"/>
            <a:ext cx="7162800" cy="4572000"/>
          </a:xfrm>
        </p:spPr>
        <p:txBody>
          <a:bodyPr/>
          <a:lstStyle/>
          <a:p>
            <a:pPr lvl="2" eaLnBrk="1" hangingPunct="1">
              <a:buFont typeface="Arial" panose="020B0604020202020204" pitchFamily="34" charset="0"/>
              <a:buChar char="•"/>
            </a:pPr>
            <a:r>
              <a:rPr lang="en-US" altLang="en-US" sz="3200" dirty="0">
                <a:solidFill>
                  <a:schemeClr val="accent1"/>
                </a:solidFill>
              </a:rPr>
              <a:t>Process Layout</a:t>
            </a:r>
          </a:p>
          <a:p>
            <a:pPr lvl="2" eaLnBrk="1" hangingPunct="1">
              <a:buFont typeface="Arial" panose="020B0604020202020204" pitchFamily="34" charset="0"/>
              <a:buChar char="•"/>
            </a:pPr>
            <a:r>
              <a:rPr lang="en-US" altLang="en-US" sz="3200" dirty="0">
                <a:solidFill>
                  <a:schemeClr val="accent1"/>
                </a:solidFill>
              </a:rPr>
              <a:t>Product Layout</a:t>
            </a:r>
          </a:p>
          <a:p>
            <a:pPr lvl="2" eaLnBrk="1" hangingPunct="1">
              <a:buFont typeface="Arial" panose="020B0604020202020204" pitchFamily="34" charset="0"/>
              <a:buChar char="•"/>
            </a:pPr>
            <a:r>
              <a:rPr lang="en-US" altLang="en-US" sz="3200" dirty="0">
                <a:solidFill>
                  <a:schemeClr val="accent1"/>
                </a:solidFill>
              </a:rPr>
              <a:t>Fixed-Position Layout</a:t>
            </a:r>
          </a:p>
          <a:p>
            <a:pPr lvl="2" eaLnBrk="1" hangingPunct="1">
              <a:buFont typeface="Arial" panose="020B0604020202020204" pitchFamily="34" charset="0"/>
              <a:buChar char="•"/>
            </a:pPr>
            <a:r>
              <a:rPr lang="en-US" altLang="en-US" sz="3200" dirty="0">
                <a:solidFill>
                  <a:schemeClr val="accent1"/>
                </a:solidFill>
              </a:rPr>
              <a:t>Customer-Oriented Layout</a:t>
            </a:r>
          </a:p>
          <a:p>
            <a:pPr lvl="2" eaLnBrk="1" hangingPunct="1">
              <a:buFont typeface="Arial" panose="020B0604020202020204" pitchFamily="34" charset="0"/>
              <a:buChar char="•"/>
            </a:pPr>
            <a:endParaRPr lang="en-US" altLang="en-US" sz="3200" dirty="0">
              <a:solidFill>
                <a:schemeClr val="accent1"/>
              </a:solidFill>
            </a:endParaRPr>
          </a:p>
          <a:p>
            <a:pPr marL="914400" lvl="2" indent="0" eaLnBrk="1" hangingPunct="1">
              <a:buNone/>
            </a:pPr>
            <a:r>
              <a:rPr lang="en-US" altLang="en-US" sz="3200" dirty="0"/>
              <a:t>Name examples of each.</a:t>
            </a:r>
          </a:p>
        </p:txBody>
      </p:sp>
      <p:pic>
        <p:nvPicPr>
          <p:cNvPr id="5"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088"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1595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1090</TotalTime>
  <Words>1052</Words>
  <Application>Microsoft Office PowerPoint</Application>
  <PresentationFormat>On-screen Show (4:3)</PresentationFormat>
  <Paragraphs>360</Paragraphs>
  <Slides>25</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Operations Management</vt:lpstr>
      <vt:lpstr>Review </vt:lpstr>
      <vt:lpstr>Learning Objectives</vt:lpstr>
      <vt:lpstr>Operations Management (OM)</vt:lpstr>
      <vt:lpstr>Operations Management Responsibilities</vt:lpstr>
      <vt:lpstr>Production Process Planning Type of process</vt:lpstr>
      <vt:lpstr>Production Process Planning Facilities site selection</vt:lpstr>
      <vt:lpstr>Production Process Planning Facilities site selection </vt:lpstr>
      <vt:lpstr>Determining the Facility Layout </vt:lpstr>
      <vt:lpstr>Production Process Planning Capacity planning </vt:lpstr>
      <vt:lpstr>Production Process Planning Capacity planning </vt:lpstr>
      <vt:lpstr>Managing Production </vt:lpstr>
      <vt:lpstr>Managing Production Inventory Control </vt:lpstr>
      <vt:lpstr>Planning Tools</vt:lpstr>
      <vt:lpstr>Planning Tools</vt:lpstr>
      <vt:lpstr>Production Technology</vt:lpstr>
      <vt:lpstr>Service Operations Management</vt:lpstr>
      <vt:lpstr>Operations Processes</vt:lpstr>
      <vt:lpstr>Operations Facilities</vt:lpstr>
      <vt:lpstr>Operations Facilities</vt:lpstr>
      <vt:lpstr>Managing Operations</vt:lpstr>
      <vt:lpstr>Managing Quality Total quality management (TQM) </vt:lpstr>
      <vt:lpstr>Managing Quality Statistical Process Control </vt:lpstr>
      <vt:lpstr>Managing Quality Statistical Process Control </vt:lpstr>
      <vt:lpstr>Managing Quality Outsourcing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Presentations</dc:title>
  <dc:creator>Administrator</dc:creator>
  <cp:lastModifiedBy>Klinger, Bill</cp:lastModifiedBy>
  <cp:revision>109</cp:revision>
  <dcterms:created xsi:type="dcterms:W3CDTF">2011-11-30T01:20:09Z</dcterms:created>
  <dcterms:modified xsi:type="dcterms:W3CDTF">2020-10-22T23:37:37Z</dcterms:modified>
</cp:coreProperties>
</file>