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1" r:id="rId2"/>
    <p:sldId id="260" r:id="rId3"/>
    <p:sldId id="273" r:id="rId4"/>
    <p:sldId id="305" r:id="rId5"/>
    <p:sldId id="302" r:id="rId6"/>
    <p:sldId id="304" r:id="rId7"/>
    <p:sldId id="306" r:id="rId8"/>
    <p:sldId id="307" r:id="rId9"/>
    <p:sldId id="309" r:id="rId10"/>
    <p:sldId id="308" r:id="rId11"/>
    <p:sldId id="310" r:id="rId12"/>
    <p:sldId id="317" r:id="rId13"/>
    <p:sldId id="311" r:id="rId14"/>
    <p:sldId id="312" r:id="rId15"/>
    <p:sldId id="318" r:id="rId16"/>
    <p:sldId id="313" r:id="rId17"/>
    <p:sldId id="314" r:id="rId18"/>
    <p:sldId id="315" r:id="rId19"/>
    <p:sldId id="316" r:id="rId20"/>
    <p:sldId id="371" r:id="rId21"/>
    <p:sldId id="319" r:id="rId22"/>
    <p:sldId id="320" r:id="rId23"/>
    <p:sldId id="321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>
      <p:cViewPr varScale="1">
        <p:scale>
          <a:sx n="98" d="100"/>
          <a:sy n="98" d="100"/>
        </p:scale>
        <p:origin x="2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576EDDE-B6F9-4106-B6B2-369F76182CDD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A00B0B5-4A13-4BEE-A37E-2E462F6DD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Rectangle 10"/>
          <p:cNvSpPr txBox="1">
            <a:spLocks noChangeArrowheads="1"/>
          </p:cNvSpPr>
          <p:nvPr userDrawn="1"/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E00DBEA3-1F90-48DE-82AD-15C849F351CF}" type="slidenum">
              <a:rPr lang="en-US" altLang="en-US" sz="1200" smtClean="0">
                <a:solidFill>
                  <a:srgbClr val="898989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B7E16-C42A-4FE9-9D53-EB6BEE17D2F3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5BAA8-8F16-4689-A993-8738D1DAB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40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775A-A453-4DF6-87FE-420D0B32A010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23E0C-B958-4DF7-A7D0-68D10FDC45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013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668F8-AD50-4196-BA0F-3D94799808E1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6FE1-19A6-4BF5-87CA-A5305A6D97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26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143000" y="1524000"/>
            <a:ext cx="7010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"/>
          <p:cNvGrpSpPr>
            <a:grpSpLocks/>
          </p:cNvGrpSpPr>
          <p:nvPr userDrawn="1"/>
        </p:nvGrpSpPr>
        <p:grpSpPr bwMode="auto">
          <a:xfrm>
            <a:off x="-3222625" y="304800"/>
            <a:ext cx="4365625" cy="4724400"/>
            <a:chOff x="-2030" y="192"/>
            <a:chExt cx="2750" cy="2976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8DB35-0154-42DB-ADAA-EE7C1CE7F4C9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DE317-4465-49E9-9CAC-FEEEA90B34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47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A55C2-FBBE-4D89-9CC7-143C5E92CCB9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8C160-457C-4895-8429-C9F8E8199C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24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28F96-339D-431A-A0B4-582B0910A5FB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3CFD9-4557-4F66-96E8-98C82207B5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47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2F9E-DA95-483A-A196-5F581DEBCEB5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92AC7-977A-4E79-BEDB-01CC3E1D0C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92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833D8-31D4-4DFB-8D24-9EFCDB23F019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D8E2B-12B7-4688-875B-BDA264BB55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72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69ED4-06E6-4E65-A6F9-1F5F6A9E7B65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1FAA-DAED-4432-8C1B-9402F97EC8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4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D5539-6D42-4CA3-B013-26A208155C94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99F57-C09A-48D7-A5AE-D200454A95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30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57B55-C174-4B4B-A8C9-313515F1E445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97D29-2C75-4421-ACE4-DFD6B0B460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44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6CE110-9196-496B-A7FE-E4B7B56840DF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A1FB99-579B-41F3-A6E0-9B5E2227AA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s://vtechworks.lib.vt.edu/handle/10919/8484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Category:Figures_from_Fundamentals_of_Business_by_Skripak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Category:Figures_from_Fundamentals_of_Business_by_Skripak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Category:Figures_from_Fundamentals_of_Business_by_Skripa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-nc-sa/3.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dl.handle.net/10919/7096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Category:Figures_from_Fundamentals_of_Business_by_Skripak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Category:Figures_from_Fundamentals_of_Business_by_Skripak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Personal Finances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817937" y="6567488"/>
            <a:ext cx="517366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100" dirty="0">
                <a:latin typeface="Arial" panose="020B0604020202020204" pitchFamily="34" charset="0"/>
                <a:hlinkClick r:id="rId2"/>
              </a:rPr>
              <a:t>https://vtechworks.lib.vt.edu/handle/10919/84848</a:t>
            </a:r>
            <a:r>
              <a:rPr lang="en-US" altLang="en-US" sz="1100" dirty="0">
                <a:latin typeface="Arial" panose="020B0604020202020204" pitchFamily="34" charset="0"/>
              </a:rPr>
              <a:t> </a:t>
            </a:r>
            <a:endParaRPr lang="en-US" altLang="en-US" sz="1100" dirty="0"/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Adapted from </a:t>
            </a:r>
            <a:r>
              <a:rPr lang="en-US" altLang="en-US" sz="1200" i="1">
                <a:latin typeface="Arial" panose="020B0604020202020204" pitchFamily="34" charset="0"/>
              </a:rPr>
              <a:t>Fundamentals of Business 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pic>
        <p:nvPicPr>
          <p:cNvPr id="11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621916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52400" y="6206320"/>
            <a:ext cx="7631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©William Klinger. This work is licensed under a </a:t>
            </a:r>
            <a:r>
              <a:rPr lang="en-US" sz="1600" dirty="0">
                <a:hlinkClick r:id="rId5"/>
              </a:rPr>
              <a:t>Creative Commons Attribution 4.0 license</a:t>
            </a:r>
            <a:r>
              <a:rPr lang="en-US" dirty="0"/>
              <a:t> </a:t>
            </a:r>
          </a:p>
        </p:txBody>
      </p:sp>
      <p:pic>
        <p:nvPicPr>
          <p:cNvPr id="13" name="Picture 2" descr="https://mirrors.creativecommons.org/presskit/buttons/88x31/png/b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105" y="6276998"/>
            <a:ext cx="716164" cy="25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787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Monthly Expenses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track of your expenses</a:t>
            </a:r>
          </a:p>
          <a:p>
            <a:pPr lvl="1"/>
            <a:r>
              <a:rPr lang="en-US" dirty="0"/>
              <a:t>Create an income statement</a:t>
            </a:r>
          </a:p>
          <a:p>
            <a:pPr lvl="1"/>
            <a:r>
              <a:rPr lang="en-US" dirty="0"/>
              <a:t>Are you saving money?</a:t>
            </a:r>
          </a:p>
          <a:p>
            <a:r>
              <a:rPr lang="en-US" dirty="0"/>
              <a:t>Pay yourself first</a:t>
            </a:r>
          </a:p>
          <a:p>
            <a:pPr lvl="1"/>
            <a:r>
              <a:rPr lang="en-US" dirty="0"/>
              <a:t>First, set aside your savings</a:t>
            </a:r>
          </a:p>
          <a:p>
            <a:pPr lvl="1"/>
            <a:r>
              <a:rPr lang="en-US" dirty="0"/>
              <a:t>Live off the remainder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1892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0038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Gather information</a:t>
            </a:r>
          </a:p>
          <a:p>
            <a:pPr lvl="1"/>
            <a:r>
              <a:rPr lang="en-US" dirty="0"/>
              <a:t>Income</a:t>
            </a:r>
          </a:p>
          <a:p>
            <a:pPr lvl="1"/>
            <a:r>
              <a:rPr lang="en-US" dirty="0"/>
              <a:t>Expenses</a:t>
            </a:r>
          </a:p>
          <a:p>
            <a:pPr lvl="1"/>
            <a:r>
              <a:rPr lang="en-US" dirty="0"/>
              <a:t>Assets</a:t>
            </a:r>
          </a:p>
          <a:p>
            <a:pPr lvl="1"/>
            <a:r>
              <a:rPr lang="en-US" dirty="0"/>
              <a:t>Debt</a:t>
            </a:r>
          </a:p>
          <a:p>
            <a:r>
              <a:rPr lang="en-US" dirty="0"/>
              <a:t>Create personal financial statements</a:t>
            </a:r>
          </a:p>
        </p:txBody>
      </p:sp>
    </p:spTree>
    <p:extLst>
      <p:ext uri="{BB962C8B-B14F-4D97-AF65-F5344CB8AC3E}">
        <p14:creationId xmlns:p14="http://schemas.microsoft.com/office/powerpoint/2010/main" val="2998702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Financial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Income statement</a:t>
            </a:r>
          </a:p>
          <a:p>
            <a:pPr lvl="1"/>
            <a:r>
              <a:rPr lang="en-US" sz="2400" dirty="0"/>
              <a:t>Start with your income</a:t>
            </a:r>
          </a:p>
          <a:p>
            <a:pPr lvl="1"/>
            <a:r>
              <a:rPr lang="en-US" sz="2400" dirty="0"/>
              <a:t>Detail expenses</a:t>
            </a:r>
          </a:p>
          <a:p>
            <a:pPr lvl="2"/>
            <a:r>
              <a:rPr lang="en-US" sz="2000" dirty="0"/>
              <a:t>Recurring</a:t>
            </a:r>
          </a:p>
          <a:p>
            <a:pPr lvl="2"/>
            <a:r>
              <a:rPr lang="en-US" sz="2000" dirty="0"/>
              <a:t>Discretionary</a:t>
            </a:r>
          </a:p>
          <a:p>
            <a:pPr lvl="1"/>
            <a:r>
              <a:rPr lang="en-US" sz="2400" dirty="0"/>
              <a:t>Your “net income” is your </a:t>
            </a:r>
            <a:r>
              <a:rPr lang="en-US" sz="2400" dirty="0">
                <a:solidFill>
                  <a:schemeClr val="accent1"/>
                </a:solidFill>
              </a:rPr>
              <a:t>savings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    savings rate </a:t>
            </a:r>
            <a:r>
              <a:rPr lang="en-US" sz="2400" dirty="0"/>
              <a:t>= savings / income</a:t>
            </a:r>
          </a:p>
          <a:p>
            <a:r>
              <a:rPr lang="en-US" sz="2800" dirty="0"/>
              <a:t>Balance sheet</a:t>
            </a:r>
          </a:p>
          <a:p>
            <a:pPr lvl="1"/>
            <a:r>
              <a:rPr lang="en-US" sz="2400" dirty="0"/>
              <a:t>Record assets and liabilities </a:t>
            </a:r>
          </a:p>
          <a:p>
            <a:pPr lvl="1"/>
            <a:r>
              <a:rPr lang="en-US" sz="2400" dirty="0"/>
              <a:t>Your owners’ equity is your </a:t>
            </a:r>
            <a:r>
              <a:rPr lang="en-US" sz="2400" dirty="0">
                <a:solidFill>
                  <a:schemeClr val="accent1"/>
                </a:solidFill>
              </a:rPr>
              <a:t>net worth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   </a:t>
            </a:r>
            <a:r>
              <a:rPr lang="en-US" sz="2400" dirty="0"/>
              <a:t>net worth = assets - liabilities</a:t>
            </a:r>
          </a:p>
          <a:p>
            <a:endParaRPr lang="en-US" dirty="0"/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52400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325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467600" cy="4525963"/>
          </a:xfrm>
        </p:spPr>
        <p:txBody>
          <a:bodyPr/>
          <a:lstStyle/>
          <a:p>
            <a:r>
              <a:rPr lang="en-US" dirty="0"/>
              <a:t>How much will you need for future purchases?</a:t>
            </a:r>
          </a:p>
          <a:p>
            <a:pPr lvl="1"/>
            <a:r>
              <a:rPr lang="en-US" dirty="0"/>
              <a:t>Car</a:t>
            </a:r>
          </a:p>
          <a:p>
            <a:pPr lvl="1"/>
            <a:r>
              <a:rPr lang="en-US" dirty="0"/>
              <a:t>Home</a:t>
            </a:r>
          </a:p>
          <a:p>
            <a:pPr lvl="1"/>
            <a:r>
              <a:rPr lang="en-US" dirty="0"/>
              <a:t>Appliances</a:t>
            </a:r>
          </a:p>
          <a:p>
            <a:r>
              <a:rPr lang="en-US" dirty="0"/>
              <a:t>Think of retirement as financial freedom</a:t>
            </a:r>
          </a:p>
          <a:p>
            <a:pPr lvl="1"/>
            <a:r>
              <a:rPr lang="en-US" dirty="0"/>
              <a:t>How much income do you want to be free?</a:t>
            </a:r>
          </a:p>
          <a:p>
            <a:pPr lvl="1"/>
            <a:r>
              <a:rPr lang="en-US" dirty="0"/>
              <a:t>How much wealth will you need to be free?</a:t>
            </a:r>
          </a:p>
        </p:txBody>
      </p:sp>
    </p:spTree>
    <p:extLst>
      <p:ext uri="{BB962C8B-B14F-4D97-AF65-F5344CB8AC3E}">
        <p14:creationId xmlns:p14="http://schemas.microsoft.com/office/powerpoint/2010/main" val="317829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Life Cycle</a:t>
            </a:r>
          </a:p>
        </p:txBody>
      </p:sp>
      <p:pic>
        <p:nvPicPr>
          <p:cNvPr id="4" name="Content Placeholder 3" descr="shows how financial needs change over a person's lifetime." title="Family life cycl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853" y="1600200"/>
            <a:ext cx="4744294" cy="4525963"/>
          </a:xfrm>
          <a:prstGeom prst="rect">
            <a:avLst/>
          </a:prstGeom>
          <a:noFill/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Figure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3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861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Years to “Financial Freedom”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00842" y="2209800"/>
          <a:ext cx="7391400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Savings Rate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Years to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“Freedom”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Age when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“Free”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5%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50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72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10%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40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62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15%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34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56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30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52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26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48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297" name="TextBox 4"/>
          <p:cNvSpPr txBox="1">
            <a:spLocks noChangeArrowheads="1"/>
          </p:cNvSpPr>
          <p:nvPr/>
        </p:nvSpPr>
        <p:spPr bwMode="auto">
          <a:xfrm>
            <a:off x="1371600" y="6096000"/>
            <a:ext cx="769143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/>
              <a:t>Source: http://www.forbes.com/sites/robertberger/2015/03/03/</a:t>
            </a:r>
            <a:br>
              <a:rPr lang="en-US" altLang="en-US" sz="1600"/>
            </a:br>
            <a:r>
              <a:rPr lang="en-US" altLang="en-US" sz="1600"/>
              <a:t>how-much-of-your-income-should-you-save/2/?ss=retirement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98" name="TextBox 5"/>
          <p:cNvSpPr txBox="1">
            <a:spLocks noChangeArrowheads="1"/>
          </p:cNvSpPr>
          <p:nvPr/>
        </p:nvSpPr>
        <p:spPr bwMode="auto">
          <a:xfrm>
            <a:off x="990600" y="4572000"/>
            <a:ext cx="31861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Assumes: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     - 7% annual rate of return.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     - Start saving at age 22.</a:t>
            </a:r>
          </a:p>
        </p:txBody>
      </p:sp>
      <p:pic>
        <p:nvPicPr>
          <p:cNvPr id="6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482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is 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Compound interest</a:t>
            </a:r>
          </a:p>
          <a:p>
            <a:pPr lvl="1"/>
            <a:r>
              <a:rPr lang="en-US" dirty="0"/>
              <a:t>Earning interest on your interest</a:t>
            </a:r>
          </a:p>
          <a:p>
            <a:r>
              <a:rPr lang="en-US" dirty="0"/>
              <a:t>Albert Einstein</a:t>
            </a:r>
          </a:p>
          <a:p>
            <a:pPr marL="400050" lvl="1" indent="0">
              <a:buNone/>
            </a:pPr>
            <a:r>
              <a:rPr lang="en-US" dirty="0"/>
              <a:t>“Compound interest is the most powerful force in the universe.”</a:t>
            </a:r>
          </a:p>
          <a:p>
            <a:pPr marL="400050" lvl="1" indent="0">
              <a:buNone/>
            </a:pPr>
            <a:r>
              <a:rPr lang="en-US" dirty="0"/>
              <a:t>“Compound interest is the eighth wonder of the world. He who understands it, earns it ... he who doesn't ... pays it.”</a:t>
            </a:r>
          </a:p>
        </p:txBody>
      </p:sp>
    </p:spTree>
    <p:extLst>
      <p:ext uri="{BB962C8B-B14F-4D97-AF65-F5344CB8AC3E}">
        <p14:creationId xmlns:p14="http://schemas.microsoft.com/office/powerpoint/2010/main" val="2862944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Value of 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239000" cy="4525963"/>
          </a:xfrm>
        </p:spPr>
        <p:txBody>
          <a:bodyPr/>
          <a:lstStyle/>
          <a:p>
            <a:r>
              <a:rPr lang="en-US" dirty="0"/>
              <a:t>Money is worth more now than the identical sum in the future.</a:t>
            </a:r>
          </a:p>
          <a:p>
            <a:pPr lvl="1"/>
            <a:r>
              <a:rPr lang="en-US" dirty="0"/>
              <a:t>E.g. Cash value of lottery is less than sum of annual payments</a:t>
            </a:r>
          </a:p>
          <a:p>
            <a:r>
              <a:rPr lang="en-US" dirty="0"/>
              <a:t>If give up money now, want more money in the future</a:t>
            </a:r>
          </a:p>
          <a:p>
            <a:pPr lvl="1"/>
            <a:r>
              <a:rPr lang="en-US" dirty="0"/>
              <a:t>Interest</a:t>
            </a:r>
          </a:p>
          <a:p>
            <a:pPr lvl="1"/>
            <a:r>
              <a:rPr lang="en-US" dirty="0"/>
              <a:t>Investment return</a:t>
            </a:r>
          </a:p>
          <a:p>
            <a:r>
              <a:rPr lang="en-US" dirty="0"/>
              <a:t>The longer the time, the more you require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32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346"/>
            <a:ext cx="8229600" cy="1143000"/>
          </a:xfrm>
        </p:spPr>
        <p:txBody>
          <a:bodyPr/>
          <a:lstStyle/>
          <a:p>
            <a:r>
              <a:rPr lang="en-US" dirty="0"/>
              <a:t>Value of Saving Early</a:t>
            </a:r>
          </a:p>
        </p:txBody>
      </p:sp>
      <p:grpSp>
        <p:nvGrpSpPr>
          <p:cNvPr id="52" name="Group 51" descr="Shows starting to save early can be a million dollar decision." title="save early"/>
          <p:cNvGrpSpPr/>
          <p:nvPr/>
        </p:nvGrpSpPr>
        <p:grpSpPr>
          <a:xfrm>
            <a:off x="1847215" y="1056323"/>
            <a:ext cx="5449570" cy="4869027"/>
            <a:chOff x="0" y="0"/>
            <a:chExt cx="5448300" cy="48735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3" name="Rectangle 52"/>
            <p:cNvSpPr/>
            <p:nvPr/>
          </p:nvSpPr>
          <p:spPr>
            <a:xfrm>
              <a:off x="0" y="0"/>
              <a:ext cx="5448300" cy="4749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38100" y="165101"/>
              <a:ext cx="5394959" cy="4708486"/>
              <a:chOff x="0" y="1"/>
              <a:chExt cx="5394959" cy="4708486"/>
            </a:xfrm>
          </p:grpSpPr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100" y="1"/>
                <a:ext cx="5102859" cy="4395470"/>
              </a:xfrm>
              <a:prstGeom prst="rect">
                <a:avLst/>
              </a:prstGeom>
              <a:noFill/>
            </p:spPr>
          </p:pic>
          <p:grpSp>
            <p:nvGrpSpPr>
              <p:cNvPr id="56" name="Group 55"/>
              <p:cNvGrpSpPr/>
              <p:nvPr/>
            </p:nvGrpSpPr>
            <p:grpSpPr>
              <a:xfrm>
                <a:off x="0" y="44450"/>
                <a:ext cx="5238750" cy="4664037"/>
                <a:chOff x="0" y="31750"/>
                <a:chExt cx="5238750" cy="4664037"/>
              </a:xfrm>
            </p:grpSpPr>
            <p:sp>
              <p:nvSpPr>
                <p:cNvPr id="57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2305050" y="31750"/>
                  <a:ext cx="1841500" cy="149353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ot="0" vert="horz" wrap="square" lIns="0" tIns="0" rIns="0" bIns="0" anchor="t" anchorCtr="0">
                  <a:spAutoFit/>
                </a:bodyPr>
                <a:lstStyle/>
                <a:p>
                  <a:pPr marL="0" marR="0" inden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The 24 year old invested $2,000 per year for twelve years. She stopped adding money in, but her total still grew: by age 67, she had almost a million dollars!</a:t>
                  </a:r>
                </a:p>
              </p:txBody>
            </p:sp>
            <p:sp>
              <p:nvSpPr>
                <p:cNvPr id="5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60500" y="1568450"/>
                  <a:ext cx="1987550" cy="174769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ot="0" vert="horz" wrap="square" lIns="0" tIns="0" rIns="0" bIns="0" anchor="t" anchorCtr="0">
                  <a:spAutoFit/>
                </a:bodyPr>
                <a:lstStyle/>
                <a:p>
                  <a:pPr marL="0" marR="0" inden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Her friend did not invest until she was 35. Even though she invested $2000 every year, by the time she was 67, she still had not caught up with her wiser friend: she had less than $500,000.</a:t>
                  </a:r>
                </a:p>
              </p:txBody>
            </p:sp>
            <p:sp>
              <p:nvSpPr>
                <p:cNvPr id="59" name="Freeform 58"/>
                <p:cNvSpPr/>
                <p:nvPr/>
              </p:nvSpPr>
              <p:spPr>
                <a:xfrm>
                  <a:off x="546100" y="127000"/>
                  <a:ext cx="4330700" cy="4095750"/>
                </a:xfrm>
                <a:custGeom>
                  <a:avLst/>
                  <a:gdLst>
                    <a:gd name="connsiteX0" fmla="*/ 0 w 4330700"/>
                    <a:gd name="connsiteY0" fmla="*/ 4095750 h 4095750"/>
                    <a:gd name="connsiteX1" fmla="*/ 1428750 w 4330700"/>
                    <a:gd name="connsiteY1" fmla="*/ 3803650 h 4095750"/>
                    <a:gd name="connsiteX2" fmla="*/ 2463800 w 4330700"/>
                    <a:gd name="connsiteY2" fmla="*/ 3295650 h 4095750"/>
                    <a:gd name="connsiteX3" fmla="*/ 2901950 w 4330700"/>
                    <a:gd name="connsiteY3" fmla="*/ 2813050 h 4095750"/>
                    <a:gd name="connsiteX4" fmla="*/ 3371850 w 4330700"/>
                    <a:gd name="connsiteY4" fmla="*/ 2006600 h 4095750"/>
                    <a:gd name="connsiteX5" fmla="*/ 3886200 w 4330700"/>
                    <a:gd name="connsiteY5" fmla="*/ 730250 h 4095750"/>
                    <a:gd name="connsiteX6" fmla="*/ 4330700 w 4330700"/>
                    <a:gd name="connsiteY6" fmla="*/ 0 h 409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330700" h="4095750">
                      <a:moveTo>
                        <a:pt x="0" y="4095750"/>
                      </a:moveTo>
                      <a:cubicBezTo>
                        <a:pt x="509058" y="4016375"/>
                        <a:pt x="1018117" y="3937000"/>
                        <a:pt x="1428750" y="3803650"/>
                      </a:cubicBezTo>
                      <a:cubicBezTo>
                        <a:pt x="1839383" y="3670300"/>
                        <a:pt x="2218267" y="3460750"/>
                        <a:pt x="2463800" y="3295650"/>
                      </a:cubicBezTo>
                      <a:cubicBezTo>
                        <a:pt x="2709333" y="3130550"/>
                        <a:pt x="2750608" y="3027892"/>
                        <a:pt x="2901950" y="2813050"/>
                      </a:cubicBezTo>
                      <a:cubicBezTo>
                        <a:pt x="3053292" y="2598208"/>
                        <a:pt x="3207808" y="2353733"/>
                        <a:pt x="3371850" y="2006600"/>
                      </a:cubicBezTo>
                      <a:cubicBezTo>
                        <a:pt x="3535892" y="1659467"/>
                        <a:pt x="3726392" y="1064683"/>
                        <a:pt x="3886200" y="730250"/>
                      </a:cubicBezTo>
                      <a:cubicBezTo>
                        <a:pt x="4046008" y="395817"/>
                        <a:pt x="4204758" y="132292"/>
                        <a:pt x="4330700" y="0"/>
                      </a:cubicBezTo>
                    </a:path>
                  </a:pathLst>
                </a:custGeom>
                <a:noFill/>
                <a:ln w="28575">
                  <a:solidFill>
                    <a:srgbClr val="00B0F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60" name="Straight Arrow Connector 59"/>
                <p:cNvCxnSpPr/>
                <p:nvPr/>
              </p:nvCxnSpPr>
              <p:spPr>
                <a:xfrm>
                  <a:off x="3981147" y="383639"/>
                  <a:ext cx="645780" cy="0"/>
                </a:xfrm>
                <a:prstGeom prst="straightConnector1">
                  <a:avLst/>
                </a:prstGeom>
                <a:ln w="25400">
                  <a:solidFill>
                    <a:srgbClr val="00B0F0"/>
                  </a:solidFill>
                  <a:tailEnd type="triangle" w="lg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Freeform 60"/>
                <p:cNvSpPr/>
                <p:nvPr/>
              </p:nvSpPr>
              <p:spPr>
                <a:xfrm>
                  <a:off x="1479550" y="2190750"/>
                  <a:ext cx="3632200" cy="2032000"/>
                </a:xfrm>
                <a:custGeom>
                  <a:avLst/>
                  <a:gdLst>
                    <a:gd name="connsiteX0" fmla="*/ 0 w 3829050"/>
                    <a:gd name="connsiteY0" fmla="*/ 2019300 h 2019300"/>
                    <a:gd name="connsiteX1" fmla="*/ 984250 w 3829050"/>
                    <a:gd name="connsiteY1" fmla="*/ 1968500 h 2019300"/>
                    <a:gd name="connsiteX2" fmla="*/ 1435100 w 3829050"/>
                    <a:gd name="connsiteY2" fmla="*/ 1841500 h 2019300"/>
                    <a:gd name="connsiteX3" fmla="*/ 1917700 w 3829050"/>
                    <a:gd name="connsiteY3" fmla="*/ 1701800 h 2019300"/>
                    <a:gd name="connsiteX4" fmla="*/ 2413000 w 3829050"/>
                    <a:gd name="connsiteY4" fmla="*/ 1441450 h 2019300"/>
                    <a:gd name="connsiteX5" fmla="*/ 2876550 w 3829050"/>
                    <a:gd name="connsiteY5" fmla="*/ 1041400 h 2019300"/>
                    <a:gd name="connsiteX6" fmla="*/ 3340100 w 3829050"/>
                    <a:gd name="connsiteY6" fmla="*/ 361950 h 2019300"/>
                    <a:gd name="connsiteX7" fmla="*/ 3829050 w 3829050"/>
                    <a:gd name="connsiteY7" fmla="*/ 0 h 2019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829050" h="2019300">
                      <a:moveTo>
                        <a:pt x="0" y="2019300"/>
                      </a:moveTo>
                      <a:cubicBezTo>
                        <a:pt x="372533" y="2008716"/>
                        <a:pt x="745067" y="1998133"/>
                        <a:pt x="984250" y="1968500"/>
                      </a:cubicBezTo>
                      <a:cubicBezTo>
                        <a:pt x="1223433" y="1938867"/>
                        <a:pt x="1435100" y="1841500"/>
                        <a:pt x="1435100" y="1841500"/>
                      </a:cubicBezTo>
                      <a:cubicBezTo>
                        <a:pt x="1590675" y="1797050"/>
                        <a:pt x="1754717" y="1768475"/>
                        <a:pt x="1917700" y="1701800"/>
                      </a:cubicBezTo>
                      <a:cubicBezTo>
                        <a:pt x="2080683" y="1635125"/>
                        <a:pt x="2253192" y="1551517"/>
                        <a:pt x="2413000" y="1441450"/>
                      </a:cubicBezTo>
                      <a:cubicBezTo>
                        <a:pt x="2572808" y="1331383"/>
                        <a:pt x="2722033" y="1221317"/>
                        <a:pt x="2876550" y="1041400"/>
                      </a:cubicBezTo>
                      <a:cubicBezTo>
                        <a:pt x="3031067" y="861483"/>
                        <a:pt x="3181350" y="535517"/>
                        <a:pt x="3340100" y="361950"/>
                      </a:cubicBezTo>
                      <a:cubicBezTo>
                        <a:pt x="3498850" y="188383"/>
                        <a:pt x="3693583" y="146050"/>
                        <a:pt x="3829050" y="0"/>
                      </a:cubicBezTo>
                    </a:path>
                  </a:pathLst>
                </a:custGeom>
                <a:noFill/>
                <a:ln w="28575">
                  <a:solidFill>
                    <a:srgbClr val="FFC00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62" name="Straight Arrow Connector 61"/>
                <p:cNvCxnSpPr/>
                <p:nvPr/>
              </p:nvCxnSpPr>
              <p:spPr>
                <a:xfrm>
                  <a:off x="2305050" y="3206750"/>
                  <a:ext cx="1441450" cy="380999"/>
                </a:xfrm>
                <a:prstGeom prst="straightConnector1">
                  <a:avLst/>
                </a:prstGeom>
                <a:ln w="28575">
                  <a:solidFill>
                    <a:srgbClr val="FFC000"/>
                  </a:solidFill>
                  <a:tailEnd type="triangle" w="lg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304800" y="38100"/>
                  <a:ext cx="819150" cy="2159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ot="0" vert="horz" wrap="square" lIns="0" tIns="0" rIns="0" bIns="0" anchor="t" anchorCtr="0">
                  <a:noAutofit/>
                </a:bodyPr>
                <a:lstStyle/>
                <a:p>
                  <a:pPr marL="0" marR="0" inden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$1,000,000</a:t>
                  </a:r>
                </a:p>
              </p:txBody>
            </p:sp>
            <p:sp>
              <p:nvSpPr>
                <p:cNvPr id="64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457200" y="444500"/>
                  <a:ext cx="660400" cy="2095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ot="0" vert="horz" wrap="square" lIns="0" tIns="0" rIns="0" bIns="0" anchor="t" anchorCtr="0">
                  <a:noAutofit/>
                </a:bodyPr>
                <a:lstStyle/>
                <a:p>
                  <a:pPr marL="0" marR="0" inden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$900,000</a:t>
                  </a:r>
                </a:p>
              </p:txBody>
            </p:sp>
            <p:sp>
              <p:nvSpPr>
                <p:cNvPr id="65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444500" y="1676400"/>
                  <a:ext cx="666750" cy="2095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ot="0" vert="horz" wrap="square" lIns="0" tIns="0" rIns="0" bIns="0" anchor="t" anchorCtr="0">
                  <a:noAutofit/>
                </a:bodyPr>
                <a:lstStyle/>
                <a:p>
                  <a:pPr marL="0" marR="0" inden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$600,000</a:t>
                  </a:r>
                </a:p>
              </p:txBody>
            </p:sp>
            <p:sp>
              <p:nvSpPr>
                <p:cNvPr id="66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438150" y="2095500"/>
                  <a:ext cx="673100" cy="2032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ot="0" vert="horz" wrap="square" lIns="0" tIns="0" rIns="0" bIns="0" anchor="t" anchorCtr="0">
                  <a:noAutofit/>
                </a:bodyPr>
                <a:lstStyle/>
                <a:p>
                  <a:pPr marL="0" marR="0" inden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$500,000</a:t>
                  </a:r>
                </a:p>
              </p:txBody>
            </p:sp>
            <p:sp>
              <p:nvSpPr>
                <p:cNvPr id="67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438150" y="2508250"/>
                  <a:ext cx="666750" cy="2095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ot="0" vert="horz" wrap="square" lIns="0" tIns="0" rIns="0" bIns="0" anchor="t" anchorCtr="0">
                  <a:noAutofit/>
                </a:bodyPr>
                <a:lstStyle/>
                <a:p>
                  <a:pPr marL="0" marR="0" inden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$400,000</a:t>
                  </a:r>
                </a:p>
              </p:txBody>
            </p:sp>
            <p:sp>
              <p:nvSpPr>
                <p:cNvPr id="68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438150" y="2921000"/>
                  <a:ext cx="660400" cy="1841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ot="0" vert="horz" wrap="square" lIns="0" tIns="0" rIns="0" bIns="0" anchor="t" anchorCtr="0">
                  <a:noAutofit/>
                </a:bodyPr>
                <a:lstStyle/>
                <a:p>
                  <a:pPr marL="0" marR="0" inden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$300,000</a:t>
                  </a:r>
                </a:p>
              </p:txBody>
            </p:sp>
            <p:sp>
              <p:nvSpPr>
                <p:cNvPr id="69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438150" y="3327400"/>
                  <a:ext cx="666750" cy="2159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ot="0" vert="horz" wrap="square" lIns="0" tIns="0" rIns="0" bIns="0" anchor="t" anchorCtr="0">
                  <a:noAutofit/>
                </a:bodyPr>
                <a:lstStyle/>
                <a:p>
                  <a:pPr marL="0" marR="0" inden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$200,000</a:t>
                  </a:r>
                </a:p>
              </p:txBody>
            </p:sp>
            <p:sp>
              <p:nvSpPr>
                <p:cNvPr id="70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425450" y="3740150"/>
                  <a:ext cx="679450" cy="2095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ot="0" vert="horz" wrap="square" lIns="0" tIns="0" rIns="0" bIns="0" anchor="t" anchorCtr="0">
                  <a:noAutofit/>
                </a:bodyPr>
                <a:lstStyle/>
                <a:p>
                  <a:pPr marL="0" marR="0" inden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$100,000</a:t>
                  </a:r>
                </a:p>
              </p:txBody>
            </p:sp>
            <p:sp>
              <p:nvSpPr>
                <p:cNvPr id="71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431800" y="1270000"/>
                  <a:ext cx="673100" cy="1968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ot="0" vert="horz" wrap="square" lIns="0" tIns="0" rIns="0" bIns="0" anchor="t" anchorCtr="0">
                  <a:noAutofit/>
                </a:bodyPr>
                <a:lstStyle/>
                <a:p>
                  <a:pPr marL="0" marR="0" inden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$700,000</a:t>
                  </a:r>
                </a:p>
              </p:txBody>
            </p:sp>
            <p:sp>
              <p:nvSpPr>
                <p:cNvPr id="72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438150" y="869950"/>
                  <a:ext cx="679450" cy="1905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ot="0" vert="horz" wrap="square" lIns="0" tIns="0" rIns="0" bIns="0" anchor="t" anchorCtr="0">
                  <a:noAutofit/>
                </a:bodyPr>
                <a:lstStyle/>
                <a:p>
                  <a:pPr marL="0" marR="0" inden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$800,000</a:t>
                  </a:r>
                </a:p>
              </p:txBody>
            </p:sp>
            <p:sp>
              <p:nvSpPr>
                <p:cNvPr id="73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0" y="4279900"/>
                  <a:ext cx="5238750" cy="41588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spAutoFit/>
                </a:bodyPr>
                <a:lstStyle/>
                <a:p>
                  <a:pPr marL="0" marR="0" inden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Age</a:t>
                  </a:r>
                  <a:r>
                    <a:rPr lang="en-US" sz="14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: 24     30       35</a:t>
                  </a:r>
                  <a:r>
                    <a:rPr lang="en-US" sz="1400" dirty="0"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  </a:t>
                  </a:r>
                  <a:r>
                    <a:rPr lang="en-US" sz="14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40</a:t>
                  </a:r>
                  <a:r>
                    <a:rPr lang="en-US" sz="1400" dirty="0"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   </a:t>
                  </a:r>
                  <a:r>
                    <a:rPr lang="en-US" sz="14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45	 50</a:t>
                  </a:r>
                  <a:r>
                    <a:rPr lang="en-US" sz="1400" dirty="0"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   </a:t>
                  </a:r>
                  <a:r>
                    <a:rPr lang="en-US" sz="14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55	  60</a:t>
                  </a:r>
                  <a:r>
                    <a:rPr lang="en-US" sz="1400" dirty="0"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   </a:t>
                  </a:r>
                  <a:r>
                    <a:rPr lang="en-US" sz="14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65	   67</a:t>
                  </a:r>
                </a:p>
              </p:txBody>
            </p:sp>
          </p:grpSp>
        </p:grpSp>
      </p:grpSp>
      <p:sp>
        <p:nvSpPr>
          <p:cNvPr id="78" name="TextBox 77"/>
          <p:cNvSpPr txBox="1"/>
          <p:nvPr/>
        </p:nvSpPr>
        <p:spPr>
          <a:xfrm>
            <a:off x="2094641" y="6131570"/>
            <a:ext cx="6034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cannot get back those missed years of compound interest.</a:t>
            </a:r>
          </a:p>
        </p:txBody>
      </p: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Figure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3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046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of Saving Early</a:t>
            </a:r>
          </a:p>
        </p:txBody>
      </p:sp>
      <p:graphicFrame>
        <p:nvGraphicFramePr>
          <p:cNvPr id="4" name="Content Placeholder 3" descr="The later you start to save, the more you need to save." title="Saving earl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49920"/>
              </p:ext>
            </p:extLst>
          </p:nvPr>
        </p:nvGraphicFramePr>
        <p:xfrm>
          <a:off x="1981200" y="1546205"/>
          <a:ext cx="4800600" cy="49648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620">
                  <a:extLst>
                    <a:ext uri="{9D8B030D-6E8A-4147-A177-3AD203B41FA5}">
                      <a16:colId xmlns:a16="http://schemas.microsoft.com/office/drawing/2014/main" val="3884646522"/>
                    </a:ext>
                  </a:extLst>
                </a:gridCol>
                <a:gridCol w="2988980">
                  <a:extLst>
                    <a:ext uri="{9D8B030D-6E8A-4147-A177-3AD203B41FA5}">
                      <a16:colId xmlns:a16="http://schemas.microsoft.com/office/drawing/2014/main" val="2871229366"/>
                    </a:ext>
                  </a:extLst>
                </a:gridCol>
              </a:tblGrid>
              <a:tr h="286281"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How to save a million dollars by age 67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474905"/>
                  </a:ext>
                </a:extLst>
              </a:tr>
              <a:tr h="80431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Make your first </a:t>
                      </a:r>
                    </a:p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payment at age: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And this is what you’ll </a:t>
                      </a:r>
                    </a:p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have to save </a:t>
                      </a: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</a:rPr>
                        <a:t>each month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3134953211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20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$33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3613592427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21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$37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3070425263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22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$42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2100636514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23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$47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3930169946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24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$53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1155062473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25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$60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104748299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26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$67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1543306790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27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$76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2685437732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28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$85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3511218817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30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$109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2203294389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35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$199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995818232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40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$366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1409838166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50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$1,319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1802120600"/>
                  </a:ext>
                </a:extLst>
              </a:tr>
              <a:tr h="24538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60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$6,253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46" marR="61346" marT="0" marB="0"/>
                </a:tc>
                <a:extLst>
                  <a:ext uri="{0D108BD9-81ED-4DB2-BD59-A6C34878D82A}">
                    <a16:rowId xmlns:a16="http://schemas.microsoft.com/office/drawing/2014/main" val="2270357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9014" y="3496394"/>
            <a:ext cx="14967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Starting to save late is expensive.</a:t>
            </a: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Figure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2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568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Review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4525963"/>
          </a:xfrm>
        </p:spPr>
        <p:txBody>
          <a:bodyPr/>
          <a:lstStyle/>
          <a:p>
            <a:pPr lvl="0"/>
            <a:r>
              <a:rPr lang="en-US" dirty="0"/>
              <a:t>What are managerial accounting and financial accounting?</a:t>
            </a:r>
          </a:p>
          <a:p>
            <a:r>
              <a:rPr lang="en-US" dirty="0"/>
              <a:t>Describe an income statement.</a:t>
            </a:r>
          </a:p>
          <a:p>
            <a:pPr lvl="0"/>
            <a:r>
              <a:rPr lang="en-US" dirty="0"/>
              <a:t>Describe a balance sheet.</a:t>
            </a:r>
          </a:p>
          <a:p>
            <a:pPr lvl="0"/>
            <a:r>
              <a:rPr lang="en-US" dirty="0"/>
              <a:t>Calculate a break-even point. </a:t>
            </a:r>
          </a:p>
          <a:p>
            <a:pPr lvl="0"/>
            <a:r>
              <a:rPr lang="en-US" dirty="0"/>
              <a:t>How do you calculate and what do these ratios tell you?</a:t>
            </a:r>
          </a:p>
          <a:p>
            <a:pPr lvl="1"/>
            <a:r>
              <a:rPr lang="en-US" dirty="0"/>
              <a:t>ROS, EPS, current ratio, debt-to-equity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Billionaires Drive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Warren Buffett - $45k Cadillac</a:t>
            </a:r>
          </a:p>
          <a:p>
            <a:r>
              <a:rPr lang="en-US" sz="2800" dirty="0"/>
              <a:t>Sergey </a:t>
            </a:r>
            <a:r>
              <a:rPr lang="en-US" sz="2800" dirty="0" err="1"/>
              <a:t>Brin</a:t>
            </a:r>
            <a:r>
              <a:rPr lang="en-US" sz="2800" dirty="0"/>
              <a:t> - $31k Prius</a:t>
            </a:r>
          </a:p>
          <a:p>
            <a:r>
              <a:rPr lang="en-US" sz="2800" dirty="0"/>
              <a:t>Mark Zuckerberg - $31k Acura</a:t>
            </a:r>
          </a:p>
          <a:p>
            <a:r>
              <a:rPr lang="en-US" sz="2800" dirty="0"/>
              <a:t>Jeff Bezos - $17k Accord</a:t>
            </a:r>
          </a:p>
          <a:p>
            <a:r>
              <a:rPr lang="en-US" sz="2800" dirty="0"/>
              <a:t>Steve Ballmer - $25k Ford Fusion</a:t>
            </a:r>
          </a:p>
          <a:p>
            <a:r>
              <a:rPr lang="en-US" sz="2800" dirty="0"/>
              <a:t>Jim Walton - $9k Dodge Dakota</a:t>
            </a:r>
            <a:br>
              <a:rPr lang="en-US" sz="2800" dirty="0"/>
            </a:br>
            <a:endParaRPr lang="en-US" sz="1200" dirty="0"/>
          </a:p>
          <a:p>
            <a:pPr marL="0" indent="0">
              <a:buNone/>
            </a:pPr>
            <a:r>
              <a:rPr lang="en-US" sz="2800" dirty="0"/>
              <a:t>Expensive cars are not a sign that someone has money but that they </a:t>
            </a:r>
            <a:r>
              <a:rPr lang="en-US" sz="2800" b="1" i="1" dirty="0">
                <a:solidFill>
                  <a:srgbClr val="C00000"/>
                </a:solidFill>
              </a:rPr>
              <a:t>had</a:t>
            </a:r>
            <a:r>
              <a:rPr lang="en-US" sz="2800" dirty="0"/>
              <a:t> money.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r">
              <a:buNone/>
            </a:pPr>
            <a:r>
              <a:rPr lang="en-US" sz="2800" dirty="0"/>
              <a:t>Source: cnbc.com</a:t>
            </a:r>
          </a:p>
          <a:p>
            <a:endParaRPr lang="en-US" dirty="0"/>
          </a:p>
        </p:txBody>
      </p:sp>
      <p:pic>
        <p:nvPicPr>
          <p:cNvPr id="4" name="Picture 1" descr="Cartoon, Icon, Light Bulb, Symbol">
            <a:extLst>
              <a:ext uri="{FF2B5EF4-FFF2-40B4-BE49-F238E27FC236}">
                <a16:creationId xmlns:a16="http://schemas.microsoft.com/office/drawing/2014/main" id="{17B94BCA-500D-498E-A061-EBC30CE20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3055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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1-</a:t>
            </a:r>
            <a:fld id="{CFF75F9A-2DF2-482C-B3A9-9B686D900F4C}" type="slidenum">
              <a:rPr lang="en-US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400">
              <a:solidFill>
                <a:schemeClr val="bg1"/>
              </a:solidFill>
            </a:endParaRPr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Other Financials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69811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Insurance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Life – need changes over time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/>
              <a:t>Always buy term insurance, never whole life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Medical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Auto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Home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Expenses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Never pay retail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/>
              <a:t>Use store cards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/>
              <a:t>Wait for sales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/>
              <a:t>Negotiate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b="1" dirty="0"/>
              <a:t>It’s like a tax-free raise</a:t>
            </a:r>
          </a:p>
        </p:txBody>
      </p:sp>
      <p:pic>
        <p:nvPicPr>
          <p:cNvPr id="5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1675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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1-</a:t>
            </a:r>
            <a:fld id="{5A8F16D2-3B6E-4F92-BF99-BFE377B75038}" type="slidenum">
              <a:rPr lang="en-US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400">
              <a:solidFill>
                <a:schemeClr val="bg1"/>
              </a:solidFill>
            </a:endParaRPr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/>
              <a:t>Twelve Financial Truths</a:t>
            </a:r>
            <a:br>
              <a:rPr lang="en-US" sz="3200"/>
            </a:br>
            <a:r>
              <a:rPr lang="en-US" sz="1600"/>
              <a:t>Jonathon Clements, WSJ 6/18/06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524000"/>
            <a:ext cx="6629400" cy="47244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800" dirty="0"/>
              <a:t>It’s hard to cut back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800" dirty="0"/>
              <a:t>You will never be satisfied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800" dirty="0"/>
              <a:t>Borrowings have to be repaid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800" dirty="0"/>
              <a:t>Fancy cars and expensive clothes are not a sign of wealth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800" dirty="0"/>
              <a:t>Your family could prove to be your greatest liability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800" dirty="0"/>
              <a:t>Investors face three enemies</a:t>
            </a:r>
          </a:p>
          <a:p>
            <a:pPr marL="990600" lvl="1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 dirty="0"/>
              <a:t>Inflation</a:t>
            </a:r>
          </a:p>
          <a:p>
            <a:pPr marL="990600" lvl="1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 dirty="0"/>
              <a:t>Taxes</a:t>
            </a:r>
          </a:p>
          <a:p>
            <a:pPr marL="990600" lvl="1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 dirty="0"/>
              <a:t>Investment costs</a:t>
            </a:r>
          </a:p>
        </p:txBody>
      </p:sp>
      <p:pic>
        <p:nvPicPr>
          <p:cNvPr id="5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548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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1-</a:t>
            </a:r>
            <a:fld id="{E4BF0E57-FDD6-4875-9F8D-D24C26E6B204}" type="slidenum">
              <a:rPr lang="en-US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400">
              <a:solidFill>
                <a:schemeClr val="bg1"/>
              </a:solidFill>
            </a:endParaRPr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382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/>
              <a:t>Twelve Financial Truths</a:t>
            </a:r>
            <a:br>
              <a:rPr lang="en-US" sz="3200"/>
            </a:br>
            <a:r>
              <a:rPr lang="en-US" sz="1600"/>
              <a:t>Jonathon Clements, WSJ 6/18/06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772400" cy="4114800"/>
          </a:xfrm>
        </p:spPr>
        <p:txBody>
          <a:bodyPr/>
          <a:lstStyle/>
          <a:p>
            <a:pPr marL="533400" indent="-533400" eaLnBrk="1" hangingPunct="1">
              <a:buFont typeface="Arial" panose="020B0604020202020204" pitchFamily="34" charset="0"/>
              <a:buAutoNum type="arabicPeriod" startAt="7"/>
            </a:pPr>
            <a:r>
              <a:rPr lang="en-US" altLang="en-US" dirty="0"/>
              <a:t>Adding investments can lower risk</a:t>
            </a:r>
          </a:p>
          <a:p>
            <a:pPr marL="533400" indent="-533400" eaLnBrk="1" hangingPunct="1">
              <a:buFont typeface="Arial" panose="020B0604020202020204" pitchFamily="34" charset="0"/>
              <a:buAutoNum type="arabicPeriod" startAt="7"/>
            </a:pPr>
            <a:r>
              <a:rPr lang="en-US" altLang="en-US" dirty="0"/>
              <a:t>Diversification is a mixed bag</a:t>
            </a:r>
          </a:p>
          <a:p>
            <a:pPr marL="533400" indent="-533400" eaLnBrk="1" hangingPunct="1">
              <a:buFont typeface="Arial" panose="020B0604020202020204" pitchFamily="34" charset="0"/>
              <a:buAutoNum type="arabicPeriod" startAt="7"/>
            </a:pPr>
            <a:r>
              <a:rPr lang="en-US" altLang="en-US" dirty="0"/>
              <a:t>Not all risk is rewarded</a:t>
            </a:r>
          </a:p>
          <a:p>
            <a:pPr marL="533400" indent="-533400" eaLnBrk="1" hangingPunct="1">
              <a:buFont typeface="Arial" panose="020B0604020202020204" pitchFamily="34" charset="0"/>
              <a:buAutoNum type="arabicPeriod" startAt="7"/>
            </a:pPr>
            <a:r>
              <a:rPr lang="en-US" altLang="en-US" dirty="0"/>
              <a:t>Most investors fail to beat the market</a:t>
            </a:r>
          </a:p>
          <a:p>
            <a:pPr marL="533400" indent="-533400" eaLnBrk="1" hangingPunct="1">
              <a:buFont typeface="Arial" panose="020B0604020202020204" pitchFamily="34" charset="0"/>
              <a:buAutoNum type="arabicPeriod" startAt="7"/>
            </a:pPr>
            <a:r>
              <a:rPr lang="en-US" altLang="en-US" dirty="0"/>
              <a:t>Change is costly</a:t>
            </a:r>
          </a:p>
          <a:p>
            <a:pPr marL="533400" indent="-533400" eaLnBrk="1" hangingPunct="1">
              <a:buFont typeface="Arial" panose="020B0604020202020204" pitchFamily="34" charset="0"/>
              <a:buAutoNum type="arabicPeriod" startAt="7"/>
            </a:pPr>
            <a:r>
              <a:rPr lang="en-US" altLang="en-US" dirty="0"/>
              <a:t>Your best investment strategy is saving</a:t>
            </a:r>
          </a:p>
        </p:txBody>
      </p:sp>
      <p:pic>
        <p:nvPicPr>
          <p:cNvPr id="5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8789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Objectives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924800" cy="4525963"/>
          </a:xfrm>
        </p:spPr>
        <p:txBody>
          <a:bodyPr/>
          <a:lstStyle/>
          <a:p>
            <a:pPr lvl="0"/>
            <a:r>
              <a:rPr lang="en-US" sz="2800" dirty="0"/>
              <a:t>Develop strategies for debt.</a:t>
            </a:r>
          </a:p>
          <a:p>
            <a:pPr lvl="0"/>
            <a:r>
              <a:rPr lang="en-US" sz="2800" dirty="0"/>
              <a:t>Explain how to manage income and expenses.</a:t>
            </a:r>
          </a:p>
          <a:p>
            <a:pPr lvl="0"/>
            <a:r>
              <a:rPr lang="en-US" sz="2800" dirty="0"/>
              <a:t>Explain the financial planning life cycle.</a:t>
            </a:r>
          </a:p>
          <a:p>
            <a:r>
              <a:rPr lang="en-US" sz="2800" dirty="0"/>
              <a:t>Discuss the advantages of a college education in meeting short- and long-term financial goals.</a:t>
            </a:r>
          </a:p>
          <a:p>
            <a:pPr lvl="0"/>
            <a:r>
              <a:rPr lang="en-US" sz="2800" dirty="0"/>
              <a:t>Explain compound interest and the time value of money.</a:t>
            </a:r>
          </a:p>
          <a:p>
            <a:pPr lvl="0"/>
            <a:r>
              <a:rPr lang="en-US" sz="2800" dirty="0"/>
              <a:t>Discuss the value of getting an early start on your plans for saving.</a:t>
            </a:r>
          </a:p>
        </p:txBody>
      </p:sp>
      <p:pic>
        <p:nvPicPr>
          <p:cNvPr id="6" name="Picture 156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29400"/>
            <a:ext cx="809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4"/>
              </a:rPr>
              <a:t>ttp://hdl.handle.net/10919/70961</a:t>
            </a:r>
            <a:endParaRPr lang="en-US" altLang="en-US" sz="1200"/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Adapted from </a:t>
            </a:r>
            <a:r>
              <a:rPr lang="en-US" altLang="en-US" sz="1200" i="1">
                <a:latin typeface="Arial" panose="020B0604020202020204" pitchFamily="34" charset="0"/>
              </a:rPr>
              <a:t>Fundamentals of Business </a:t>
            </a:r>
            <a:endParaRPr lang="en-US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Debt needs to repaid</a:t>
            </a:r>
          </a:p>
          <a:p>
            <a:r>
              <a:rPr lang="en-US" dirty="0"/>
              <a:t>Major source of financial ruin</a:t>
            </a:r>
          </a:p>
          <a:p>
            <a:r>
              <a:rPr lang="en-US" dirty="0">
                <a:solidFill>
                  <a:schemeClr val="accent1"/>
                </a:solidFill>
              </a:rPr>
              <a:t>Credit score</a:t>
            </a:r>
          </a:p>
          <a:p>
            <a:pPr lvl="1"/>
            <a:r>
              <a:rPr lang="en-US" dirty="0"/>
              <a:t>Attempt to measure a person’s ability to repay debt</a:t>
            </a:r>
          </a:p>
        </p:txBody>
      </p:sp>
      <p:pic>
        <p:nvPicPr>
          <p:cNvPr id="4" name="Picture 3" descr="pockets inside out" title="Broke perso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4038600"/>
            <a:ext cx="4218214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376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Rating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Determines the cost to borrow</a:t>
            </a:r>
          </a:p>
          <a:p>
            <a:r>
              <a:rPr lang="en-US" sz="2800" dirty="0"/>
              <a:t>Kept by </a:t>
            </a:r>
            <a:r>
              <a:rPr lang="en-US" sz="2800" dirty="0">
                <a:solidFill>
                  <a:schemeClr val="accent1"/>
                </a:solidFill>
              </a:rPr>
              <a:t>credit bureaus</a:t>
            </a:r>
          </a:p>
          <a:p>
            <a:pPr lvl="1"/>
            <a:r>
              <a:rPr lang="en-US" sz="2000" dirty="0"/>
              <a:t>Equifax</a:t>
            </a:r>
          </a:p>
          <a:p>
            <a:pPr lvl="1"/>
            <a:r>
              <a:rPr lang="en-US" sz="2000" dirty="0"/>
              <a:t>Experian</a:t>
            </a:r>
          </a:p>
          <a:p>
            <a:pPr lvl="1"/>
            <a:r>
              <a:rPr lang="en-US" sz="2000" dirty="0"/>
              <a:t>TransUnion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FICO</a:t>
            </a:r>
            <a:r>
              <a:rPr lang="en-US" sz="2800" dirty="0"/>
              <a:t> score</a:t>
            </a:r>
          </a:p>
          <a:p>
            <a:pPr lvl="1"/>
            <a:r>
              <a:rPr lang="en-US" sz="2000" dirty="0"/>
              <a:t>Ranges 300 – 850</a:t>
            </a:r>
          </a:p>
          <a:p>
            <a:pPr lvl="1"/>
            <a:r>
              <a:rPr lang="en-US" sz="2000" dirty="0"/>
              <a:t>Based on</a:t>
            </a:r>
          </a:p>
          <a:p>
            <a:pPr lvl="2"/>
            <a:r>
              <a:rPr lang="en-US" sz="2000" dirty="0"/>
              <a:t>Payment history</a:t>
            </a:r>
          </a:p>
          <a:p>
            <a:pPr lvl="2"/>
            <a:r>
              <a:rPr lang="en-US" sz="2000" dirty="0"/>
              <a:t>Total debt</a:t>
            </a:r>
          </a:p>
          <a:p>
            <a:pPr lvl="2"/>
            <a:r>
              <a:rPr lang="en-US" sz="2000" dirty="0"/>
              <a:t>Length of credit history</a:t>
            </a:r>
          </a:p>
          <a:p>
            <a:pPr lvl="2"/>
            <a:r>
              <a:rPr lang="en-US" sz="2000" dirty="0"/>
              <a:t>Amount of new credit</a:t>
            </a:r>
          </a:p>
          <a:p>
            <a:pPr lvl="2"/>
            <a:r>
              <a:rPr lang="en-US" sz="2000" dirty="0"/>
              <a:t>Types of credit</a:t>
            </a:r>
          </a:p>
        </p:txBody>
      </p:sp>
    </p:spTree>
    <p:extLst>
      <p:ext uri="{BB962C8B-B14F-4D97-AF65-F5344CB8AC3E}">
        <p14:creationId xmlns:p14="http://schemas.microsoft.com/office/powerpoint/2010/main" val="163071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Rating</a:t>
            </a:r>
          </a:p>
        </p:txBody>
      </p:sp>
      <p:pic>
        <p:nvPicPr>
          <p:cNvPr id="4" name="Content Placeholder 3" descr="ranges from 300 to 850" title="credit ratin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" r="114" b="48860"/>
          <a:stretch/>
        </p:blipFill>
        <p:spPr bwMode="auto">
          <a:xfrm>
            <a:off x="1600200" y="2209800"/>
            <a:ext cx="6672828" cy="32530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Figure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3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76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Good Credit</a:t>
            </a:r>
          </a:p>
        </p:txBody>
      </p:sp>
      <p:pic>
        <p:nvPicPr>
          <p:cNvPr id="4" name="Content Placeholder 3" descr="tips for building good credit" title="good credit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600200"/>
            <a:ext cx="2670862" cy="4525963"/>
          </a:xfrm>
          <a:prstGeom prst="rect">
            <a:avLst/>
          </a:prstGeom>
          <a:noFill/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Figure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3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660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315200" cy="4525963"/>
          </a:xfrm>
        </p:spPr>
        <p:txBody>
          <a:bodyPr/>
          <a:lstStyle/>
          <a:p>
            <a:r>
              <a:rPr lang="en-US" dirty="0"/>
              <a:t>Credit cards</a:t>
            </a:r>
          </a:p>
          <a:p>
            <a:pPr lvl="1"/>
            <a:r>
              <a:rPr lang="en-US" dirty="0"/>
              <a:t>Pay off the balance each month</a:t>
            </a:r>
          </a:p>
          <a:p>
            <a:pPr lvl="1"/>
            <a:r>
              <a:rPr lang="en-US" dirty="0"/>
              <a:t>If you don’t have the money, don’t charge it</a:t>
            </a:r>
          </a:p>
          <a:p>
            <a:r>
              <a:rPr lang="en-US" dirty="0"/>
              <a:t>Borrowing</a:t>
            </a:r>
          </a:p>
          <a:p>
            <a:pPr lvl="1"/>
            <a:r>
              <a:rPr lang="en-US" dirty="0"/>
              <a:t>Do not borrow money for things that go down in value</a:t>
            </a:r>
          </a:p>
          <a:p>
            <a:pPr lvl="1"/>
            <a:r>
              <a:rPr lang="en-US" dirty="0"/>
              <a:t>What doesn’t go down in value?</a:t>
            </a:r>
          </a:p>
          <a:p>
            <a:pPr lvl="2"/>
            <a:r>
              <a:rPr lang="en-US" dirty="0"/>
              <a:t>Education</a:t>
            </a:r>
          </a:p>
          <a:p>
            <a:pPr lvl="2"/>
            <a:r>
              <a:rPr lang="en-US" dirty="0"/>
              <a:t>Home</a:t>
            </a:r>
          </a:p>
          <a:p>
            <a:pPr lvl="1"/>
            <a:endParaRPr lang="en-US" dirty="0"/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7847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Monthly Expenses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track of your weekly expenses</a:t>
            </a:r>
          </a:p>
          <a:p>
            <a:r>
              <a:rPr lang="en-US" dirty="0"/>
              <a:t>Take a set amount out of the bank and spend only that</a:t>
            </a:r>
          </a:p>
          <a:p>
            <a:r>
              <a:rPr lang="en-US" dirty="0"/>
              <a:t>Look for cheaper alternatives</a:t>
            </a:r>
          </a:p>
          <a:p>
            <a:pPr lvl="1"/>
            <a:r>
              <a:rPr lang="en-US" dirty="0"/>
              <a:t>Not gourmet coffee</a:t>
            </a:r>
          </a:p>
          <a:p>
            <a:pPr lvl="1"/>
            <a:r>
              <a:rPr lang="en-US" dirty="0"/>
              <a:t>Cut the cable</a:t>
            </a:r>
          </a:p>
          <a:p>
            <a:pPr lvl="1"/>
            <a:r>
              <a:rPr lang="en-US" dirty="0"/>
              <a:t>Buy items on sale</a:t>
            </a:r>
          </a:p>
          <a:p>
            <a:pPr lvl="1"/>
            <a:r>
              <a:rPr lang="en-US" dirty="0"/>
              <a:t>Eat out less</a:t>
            </a:r>
          </a:p>
        </p:txBody>
      </p:sp>
    </p:spTree>
    <p:extLst>
      <p:ext uri="{BB962C8B-B14F-4D97-AF65-F5344CB8AC3E}">
        <p14:creationId xmlns:p14="http://schemas.microsoft.com/office/powerpoint/2010/main" val="4293905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7680</TotalTime>
  <Words>1204</Words>
  <Application>Microsoft Office PowerPoint</Application>
  <PresentationFormat>On-screen Show (4:3)</PresentationFormat>
  <Paragraphs>227</Paragraphs>
  <Slides>23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Personal Finances</vt:lpstr>
      <vt:lpstr>Review </vt:lpstr>
      <vt:lpstr>Learning Objectives</vt:lpstr>
      <vt:lpstr>Debt</vt:lpstr>
      <vt:lpstr>Credit Rating</vt:lpstr>
      <vt:lpstr>Credit Rating</vt:lpstr>
      <vt:lpstr>Building Good Credit</vt:lpstr>
      <vt:lpstr>Managing Debt</vt:lpstr>
      <vt:lpstr>Managing Monthly Expenses</vt:lpstr>
      <vt:lpstr>Managing Monthly Expenses</vt:lpstr>
      <vt:lpstr>Financial Planning</vt:lpstr>
      <vt:lpstr>Personal Financial Statements</vt:lpstr>
      <vt:lpstr>Financial Planning</vt:lpstr>
      <vt:lpstr>Financial Life Cycle</vt:lpstr>
      <vt:lpstr>Years to “Financial Freedom”</vt:lpstr>
      <vt:lpstr>Time is Money</vt:lpstr>
      <vt:lpstr>Time Value of Money</vt:lpstr>
      <vt:lpstr>Value of Saving Early</vt:lpstr>
      <vt:lpstr>Value of Saving Early</vt:lpstr>
      <vt:lpstr>What the Billionaires Drive</vt:lpstr>
      <vt:lpstr>Other Financials</vt:lpstr>
      <vt:lpstr>Twelve Financial Truths Jonathon Clements, WSJ 6/18/06</vt:lpstr>
      <vt:lpstr>Twelve Financial Truths Jonathon Clements, WSJ 6/18/06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Presentations</dc:title>
  <dc:creator>Administrator</dc:creator>
  <cp:lastModifiedBy>Klinger, Bill</cp:lastModifiedBy>
  <cp:revision>163</cp:revision>
  <dcterms:created xsi:type="dcterms:W3CDTF">2011-11-30T01:20:09Z</dcterms:created>
  <dcterms:modified xsi:type="dcterms:W3CDTF">2019-12-31T18:22:52Z</dcterms:modified>
</cp:coreProperties>
</file>