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01" r:id="rId2"/>
    <p:sldId id="273" r:id="rId3"/>
    <p:sldId id="320" r:id="rId4"/>
    <p:sldId id="321" r:id="rId5"/>
    <p:sldId id="322" r:id="rId6"/>
    <p:sldId id="323" r:id="rId7"/>
    <p:sldId id="333" r:id="rId8"/>
    <p:sldId id="317" r:id="rId9"/>
    <p:sldId id="318" r:id="rId10"/>
    <p:sldId id="371" r:id="rId11"/>
    <p:sldId id="319" r:id="rId12"/>
    <p:sldId id="324" r:id="rId13"/>
    <p:sldId id="338" r:id="rId14"/>
    <p:sldId id="337" r:id="rId15"/>
    <p:sldId id="325" r:id="rId16"/>
    <p:sldId id="334" r:id="rId17"/>
    <p:sldId id="326" r:id="rId18"/>
    <p:sldId id="327" r:id="rId19"/>
    <p:sldId id="328" r:id="rId20"/>
    <p:sldId id="329" r:id="rId21"/>
    <p:sldId id="330" r:id="rId22"/>
    <p:sldId id="331" r:id="rId23"/>
    <p:sldId id="336" r:id="rId24"/>
    <p:sldId id="335" r:id="rId25"/>
    <p:sldId id="332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>
      <p:cViewPr varScale="1">
        <p:scale>
          <a:sx n="98" d="100"/>
          <a:sy n="98" d="100"/>
        </p:scale>
        <p:origin x="2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00017791\Documents\RVCC\Courses\_BusAdmin-BUSI-111\Handouts\YouCanNeverCatchU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Savings Comparison</a:t>
            </a:r>
          </a:p>
        </c:rich>
      </c:tx>
      <c:layout>
        <c:manualLayout>
          <c:xMode val="edge"/>
          <c:yMode val="edge"/>
          <c:x val="0.36569637075301303"/>
          <c:y val="3.536977491961414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770256197942262"/>
          <c:y val="0.21543408360128619"/>
          <c:w val="0.63592333498200937"/>
          <c:h val="0.54662379421221863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Person 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Sheet1!$B$2:$AX$2</c:f>
              <c:numCache>
                <c:formatCode>General</c:formatCode>
                <c:ptCount val="49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</c:v>
                </c:pt>
                <c:pt idx="29">
                  <c:v>51</c:v>
                </c:pt>
                <c:pt idx="30">
                  <c:v>52</c:v>
                </c:pt>
                <c:pt idx="31">
                  <c:v>53</c:v>
                </c:pt>
                <c:pt idx="32">
                  <c:v>54</c:v>
                </c:pt>
                <c:pt idx="33">
                  <c:v>55</c:v>
                </c:pt>
                <c:pt idx="34">
                  <c:v>56</c:v>
                </c:pt>
                <c:pt idx="35">
                  <c:v>57</c:v>
                </c:pt>
                <c:pt idx="36">
                  <c:v>58</c:v>
                </c:pt>
                <c:pt idx="37">
                  <c:v>59</c:v>
                </c:pt>
                <c:pt idx="38">
                  <c:v>60</c:v>
                </c:pt>
                <c:pt idx="39">
                  <c:v>61</c:v>
                </c:pt>
                <c:pt idx="40">
                  <c:v>62</c:v>
                </c:pt>
                <c:pt idx="41">
                  <c:v>63</c:v>
                </c:pt>
                <c:pt idx="42">
                  <c:v>64</c:v>
                </c:pt>
                <c:pt idx="43">
                  <c:v>65</c:v>
                </c:pt>
                <c:pt idx="44">
                  <c:v>66</c:v>
                </c:pt>
                <c:pt idx="45">
                  <c:v>67</c:v>
                </c:pt>
                <c:pt idx="46">
                  <c:v>68</c:v>
                </c:pt>
                <c:pt idx="47">
                  <c:v>69</c:v>
                </c:pt>
                <c:pt idx="48">
                  <c:v>70</c:v>
                </c:pt>
              </c:numCache>
            </c:numRef>
          </c:cat>
          <c:val>
            <c:numRef>
              <c:f>Sheet1!$B$3:$AX$3</c:f>
              <c:numCache>
                <c:formatCode>_(* #,##0_);_(* \(#,##0\);_(* "-"??_);_(@_)</c:formatCode>
                <c:ptCount val="49"/>
                <c:pt idx="0">
                  <c:v>2000</c:v>
                </c:pt>
                <c:pt idx="1">
                  <c:v>4180</c:v>
                </c:pt>
                <c:pt idx="2">
                  <c:v>6556.2000000000007</c:v>
                </c:pt>
                <c:pt idx="3">
                  <c:v>9146.2580000000016</c:v>
                </c:pt>
                <c:pt idx="4">
                  <c:v>11969.421220000002</c:v>
                </c:pt>
                <c:pt idx="5">
                  <c:v>15046.669129800002</c:v>
                </c:pt>
                <c:pt idx="6">
                  <c:v>18400.869351482004</c:v>
                </c:pt>
                <c:pt idx="7">
                  <c:v>22056.947593115387</c:v>
                </c:pt>
                <c:pt idx="8">
                  <c:v>26042.072876495775</c:v>
                </c:pt>
                <c:pt idx="9">
                  <c:v>30385.859435380396</c:v>
                </c:pt>
                <c:pt idx="10">
                  <c:v>35120.586784564635</c:v>
                </c:pt>
                <c:pt idx="11">
                  <c:v>40281.439595175456</c:v>
                </c:pt>
                <c:pt idx="12">
                  <c:v>45906.769158741248</c:v>
                </c:pt>
                <c:pt idx="13">
                  <c:v>50038.378383027964</c:v>
                </c:pt>
                <c:pt idx="14">
                  <c:v>54541.832437500489</c:v>
                </c:pt>
                <c:pt idx="15">
                  <c:v>59450.597356875536</c:v>
                </c:pt>
                <c:pt idx="16">
                  <c:v>64801.151118994341</c:v>
                </c:pt>
                <c:pt idx="17">
                  <c:v>70633.254719703837</c:v>
                </c:pt>
                <c:pt idx="18">
                  <c:v>76990.247644477189</c:v>
                </c:pt>
                <c:pt idx="19">
                  <c:v>83919.369932480142</c:v>
                </c:pt>
                <c:pt idx="20">
                  <c:v>91472.113226403366</c:v>
                </c:pt>
                <c:pt idx="21">
                  <c:v>99704.603416779675</c:v>
                </c:pt>
                <c:pt idx="22">
                  <c:v>108678.01772428985</c:v>
                </c:pt>
                <c:pt idx="23">
                  <c:v>118459.03931947594</c:v>
                </c:pt>
                <c:pt idx="24">
                  <c:v>129120.35285822878</c:v>
                </c:pt>
                <c:pt idx="25">
                  <c:v>140741.18461546939</c:v>
                </c:pt>
                <c:pt idx="26">
                  <c:v>153407.89123086166</c:v>
                </c:pt>
                <c:pt idx="27">
                  <c:v>167214.60144163921</c:v>
                </c:pt>
                <c:pt idx="28">
                  <c:v>182263.91557138675</c:v>
                </c:pt>
                <c:pt idx="29">
                  <c:v>198667.66797281159</c:v>
                </c:pt>
                <c:pt idx="30">
                  <c:v>216547.75809036463</c:v>
                </c:pt>
                <c:pt idx="31">
                  <c:v>236037.05631849746</c:v>
                </c:pt>
                <c:pt idx="32">
                  <c:v>257280.39138716226</c:v>
                </c:pt>
                <c:pt idx="33">
                  <c:v>280435.62661200686</c:v>
                </c:pt>
                <c:pt idx="34">
                  <c:v>305674.83300708752</c:v>
                </c:pt>
                <c:pt idx="35">
                  <c:v>333185.56797772541</c:v>
                </c:pt>
                <c:pt idx="36">
                  <c:v>363172.26909572072</c:v>
                </c:pt>
                <c:pt idx="37">
                  <c:v>395857.77331433562</c:v>
                </c:pt>
                <c:pt idx="38">
                  <c:v>431484.97291262588</c:v>
                </c:pt>
                <c:pt idx="39">
                  <c:v>470318.62047476223</c:v>
                </c:pt>
                <c:pt idx="40">
                  <c:v>512647.29631749087</c:v>
                </c:pt>
                <c:pt idx="41">
                  <c:v>558785.55298606504</c:v>
                </c:pt>
                <c:pt idx="42">
                  <c:v>609076.25275481096</c:v>
                </c:pt>
                <c:pt idx="43">
                  <c:v>663893.11550274398</c:v>
                </c:pt>
                <c:pt idx="44">
                  <c:v>723643.495897991</c:v>
                </c:pt>
                <c:pt idx="45">
                  <c:v>788771.41052881023</c:v>
                </c:pt>
                <c:pt idx="46">
                  <c:v>859760.83747640322</c:v>
                </c:pt>
                <c:pt idx="47">
                  <c:v>937139.31284927961</c:v>
                </c:pt>
                <c:pt idx="48">
                  <c:v>1021481.8510057149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38-455B-BDF5-8A7ED0949F2B}"/>
            </c:ext>
          </c:extLst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Person B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Sheet1!$B$2:$AX$2</c:f>
              <c:numCache>
                <c:formatCode>General</c:formatCode>
                <c:ptCount val="49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</c:v>
                </c:pt>
                <c:pt idx="29">
                  <c:v>51</c:v>
                </c:pt>
                <c:pt idx="30">
                  <c:v>52</c:v>
                </c:pt>
                <c:pt idx="31">
                  <c:v>53</c:v>
                </c:pt>
                <c:pt idx="32">
                  <c:v>54</c:v>
                </c:pt>
                <c:pt idx="33">
                  <c:v>55</c:v>
                </c:pt>
                <c:pt idx="34">
                  <c:v>56</c:v>
                </c:pt>
                <c:pt idx="35">
                  <c:v>57</c:v>
                </c:pt>
                <c:pt idx="36">
                  <c:v>58</c:v>
                </c:pt>
                <c:pt idx="37">
                  <c:v>59</c:v>
                </c:pt>
                <c:pt idx="38">
                  <c:v>60</c:v>
                </c:pt>
                <c:pt idx="39">
                  <c:v>61</c:v>
                </c:pt>
                <c:pt idx="40">
                  <c:v>62</c:v>
                </c:pt>
                <c:pt idx="41">
                  <c:v>63</c:v>
                </c:pt>
                <c:pt idx="42">
                  <c:v>64</c:v>
                </c:pt>
                <c:pt idx="43">
                  <c:v>65</c:v>
                </c:pt>
                <c:pt idx="44">
                  <c:v>66</c:v>
                </c:pt>
                <c:pt idx="45">
                  <c:v>67</c:v>
                </c:pt>
                <c:pt idx="46">
                  <c:v>68</c:v>
                </c:pt>
                <c:pt idx="47">
                  <c:v>69</c:v>
                </c:pt>
                <c:pt idx="48">
                  <c:v>70</c:v>
                </c:pt>
              </c:numCache>
            </c:numRef>
          </c:cat>
          <c:val>
            <c:numRef>
              <c:f>Sheet1!$B$4:$AX$4</c:f>
              <c:numCache>
                <c:formatCode>General</c:formatCode>
                <c:ptCount val="49"/>
                <c:pt idx="13" formatCode="_(* #,##0_);_(* \(#,##0\);_(* &quot;-&quot;??_);_(@_)">
                  <c:v>2000</c:v>
                </c:pt>
                <c:pt idx="14" formatCode="_(* #,##0_);_(* \(#,##0\);_(* &quot;-&quot;??_);_(@_)">
                  <c:v>4180</c:v>
                </c:pt>
                <c:pt idx="15" formatCode="_(* #,##0_);_(* \(#,##0\);_(* &quot;-&quot;??_);_(@_)">
                  <c:v>6556.2000000000007</c:v>
                </c:pt>
                <c:pt idx="16" formatCode="_(* #,##0_);_(* \(#,##0\);_(* &quot;-&quot;??_);_(@_)">
                  <c:v>9146.2580000000016</c:v>
                </c:pt>
                <c:pt idx="17" formatCode="_(* #,##0_);_(* \(#,##0\);_(* &quot;-&quot;??_);_(@_)">
                  <c:v>11969.421220000002</c:v>
                </c:pt>
                <c:pt idx="18" formatCode="_(* #,##0_);_(* \(#,##0\);_(* &quot;-&quot;??_);_(@_)">
                  <c:v>15046.669129800002</c:v>
                </c:pt>
                <c:pt idx="19" formatCode="_(* #,##0_);_(* \(#,##0\);_(* &quot;-&quot;??_);_(@_)">
                  <c:v>18400.869351482004</c:v>
                </c:pt>
                <c:pt idx="20" formatCode="_(* #,##0_);_(* \(#,##0\);_(* &quot;-&quot;??_);_(@_)">
                  <c:v>22056.947593115387</c:v>
                </c:pt>
                <c:pt idx="21" formatCode="_(* #,##0_);_(* \(#,##0\);_(* &quot;-&quot;??_);_(@_)">
                  <c:v>26042.072876495775</c:v>
                </c:pt>
                <c:pt idx="22" formatCode="_(* #,##0_);_(* \(#,##0\);_(* &quot;-&quot;??_);_(@_)">
                  <c:v>30385.859435380396</c:v>
                </c:pt>
                <c:pt idx="23" formatCode="_(* #,##0_);_(* \(#,##0\);_(* &quot;-&quot;??_);_(@_)">
                  <c:v>35120.586784564635</c:v>
                </c:pt>
                <c:pt idx="24" formatCode="_(* #,##0_);_(* \(#,##0\);_(* &quot;-&quot;??_);_(@_)">
                  <c:v>40281.439595175456</c:v>
                </c:pt>
                <c:pt idx="25" formatCode="_(* #,##0_);_(* \(#,##0\);_(* &quot;-&quot;??_);_(@_)">
                  <c:v>45906.769158741248</c:v>
                </c:pt>
                <c:pt idx="26" formatCode="_(* #,##0_);_(* \(#,##0\);_(* &quot;-&quot;??_);_(@_)">
                  <c:v>52038.378383027964</c:v>
                </c:pt>
                <c:pt idx="27" formatCode="_(* #,##0_);_(* \(#,##0\);_(* &quot;-&quot;??_);_(@_)">
                  <c:v>58721.832437500489</c:v>
                </c:pt>
                <c:pt idx="28" formatCode="_(* #,##0_);_(* \(#,##0\);_(* &quot;-&quot;??_);_(@_)">
                  <c:v>66006.797356875541</c:v>
                </c:pt>
                <c:pt idx="29" formatCode="_(* #,##0_);_(* \(#,##0\);_(* &quot;-&quot;??_);_(@_)">
                  <c:v>73947.409118994343</c:v>
                </c:pt>
                <c:pt idx="30" formatCode="_(* #,##0_);_(* \(#,##0\);_(* &quot;-&quot;??_);_(@_)">
                  <c:v>82602.67593970384</c:v>
                </c:pt>
                <c:pt idx="31" formatCode="_(* #,##0_);_(* \(#,##0\);_(* &quot;-&quot;??_);_(@_)">
                  <c:v>92036.916774277197</c:v>
                </c:pt>
                <c:pt idx="32" formatCode="_(* #,##0_);_(* \(#,##0\);_(* &quot;-&quot;??_);_(@_)">
                  <c:v>102320.23928396215</c:v>
                </c:pt>
                <c:pt idx="33" formatCode="_(* #,##0_);_(* \(#,##0\);_(* &quot;-&quot;??_);_(@_)">
                  <c:v>113529.06081951875</c:v>
                </c:pt>
                <c:pt idx="34" formatCode="_(* #,##0_);_(* \(#,##0\);_(* &quot;-&quot;??_);_(@_)">
                  <c:v>125746.67629327545</c:v>
                </c:pt>
                <c:pt idx="35" formatCode="_(* #,##0_);_(* \(#,##0\);_(* &quot;-&quot;??_);_(@_)">
                  <c:v>139063.87715967026</c:v>
                </c:pt>
                <c:pt idx="36" formatCode="_(* #,##0_);_(* \(#,##0\);_(* &quot;-&quot;??_);_(@_)">
                  <c:v>153579.6261040406</c:v>
                </c:pt>
                <c:pt idx="37" formatCode="_(* #,##0_);_(* \(#,##0\);_(* &quot;-&quot;??_);_(@_)">
                  <c:v>169401.79245340425</c:v>
                </c:pt>
                <c:pt idx="38" formatCode="_(* #,##0_);_(* \(#,##0\);_(* &quot;-&quot;??_);_(@_)">
                  <c:v>186647.95377421065</c:v>
                </c:pt>
                <c:pt idx="39" formatCode="_(* #,##0_);_(* \(#,##0\);_(* &quot;-&quot;??_);_(@_)">
                  <c:v>205446.26961388963</c:v>
                </c:pt>
                <c:pt idx="40" formatCode="_(* #,##0_);_(* \(#,##0\);_(* &quot;-&quot;??_);_(@_)">
                  <c:v>225936.43387913972</c:v>
                </c:pt>
                <c:pt idx="41" formatCode="_(* #,##0_);_(* \(#,##0\);_(* &quot;-&quot;??_);_(@_)">
                  <c:v>248270.71292826231</c:v>
                </c:pt>
                <c:pt idx="42" formatCode="_(* #,##0_);_(* \(#,##0\);_(* &quot;-&quot;??_);_(@_)">
                  <c:v>272615.07709180593</c:v>
                </c:pt>
                <c:pt idx="43" formatCode="_(* #,##0_);_(* \(#,##0\);_(* &quot;-&quot;??_);_(@_)">
                  <c:v>299150.43403006846</c:v>
                </c:pt>
                <c:pt idx="44" formatCode="_(* #,##0_);_(* \(#,##0\);_(* &quot;-&quot;??_);_(@_)">
                  <c:v>328073.97309277463</c:v>
                </c:pt>
                <c:pt idx="45" formatCode="_(* #,##0_);_(* \(#,##0\);_(* &quot;-&quot;??_);_(@_)">
                  <c:v>359600.63067112438</c:v>
                </c:pt>
                <c:pt idx="46" formatCode="_(* #,##0_);_(* \(#,##0\);_(* &quot;-&quot;??_);_(@_)">
                  <c:v>393964.68743152561</c:v>
                </c:pt>
                <c:pt idx="47" formatCode="_(* #,##0_);_(* \(#,##0\);_(* &quot;-&quot;??_);_(@_)">
                  <c:v>431421.50930036296</c:v>
                </c:pt>
                <c:pt idx="48" formatCode="_(* #,##0_);_(* \(#,##0\);_(* &quot;-&quot;??_);_(@_)">
                  <c:v>472249.44513739564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38-455B-BDF5-8A7ED0949F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3678128"/>
        <c:axId val="1"/>
      </c:lineChart>
      <c:catAx>
        <c:axId val="223678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Age</a:t>
                </a:r>
              </a:p>
            </c:rich>
          </c:tx>
          <c:layout>
            <c:manualLayout>
              <c:xMode val="edge"/>
              <c:yMode val="edge"/>
              <c:x val="0.48220140922299953"/>
              <c:y val="0.877813504823151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"/>
        <c:scaling>
          <c:orientation val="minMax"/>
          <c:max val="1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Savings</a:t>
                </a:r>
              </a:p>
            </c:rich>
          </c:tx>
          <c:layout>
            <c:manualLayout>
              <c:xMode val="edge"/>
              <c:yMode val="edge"/>
              <c:x val="2.589000854888588E-2"/>
              <c:y val="0.40192926045016075"/>
            </c:manualLayout>
          </c:layout>
          <c:overlay val="0"/>
          <c:spPr>
            <a:noFill/>
            <a:ln w="25400">
              <a:noFill/>
            </a:ln>
          </c:spPr>
        </c:title>
        <c:numFmt formatCode="_(* #,##0_);_(* \(#,##0\);_(* &quot;-&quot;??_);_(@_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2367812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142527783879106"/>
          <c:y val="0.4212218649517685"/>
          <c:w val="0.14563129808748307"/>
          <c:h val="0.1382636655948553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21A02-18D2-47C1-AA01-1396D0405AE2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3588B-1720-46BC-A095-4FEA1FF56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46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5C512-D5FA-4E45-B07D-43E7A74FBC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Personal Investing</a:t>
            </a:r>
            <a:endParaRPr lang="en-US" dirty="0"/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6488668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3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9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559346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Billionaires 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Warren Buffett - $45k Cadillac</a:t>
            </a:r>
          </a:p>
          <a:p>
            <a:r>
              <a:rPr lang="en-US" sz="2800" dirty="0"/>
              <a:t>Sergey </a:t>
            </a:r>
            <a:r>
              <a:rPr lang="en-US" sz="2800" dirty="0" err="1"/>
              <a:t>Brin</a:t>
            </a:r>
            <a:r>
              <a:rPr lang="en-US" sz="2800" dirty="0"/>
              <a:t> - $31k Prius</a:t>
            </a:r>
          </a:p>
          <a:p>
            <a:r>
              <a:rPr lang="en-US" sz="2800" dirty="0"/>
              <a:t>Mark Zuckerberg - $31k Acura</a:t>
            </a:r>
          </a:p>
          <a:p>
            <a:r>
              <a:rPr lang="en-US" sz="2800" dirty="0"/>
              <a:t>Jeff Bezos - $17k Accord</a:t>
            </a:r>
          </a:p>
          <a:p>
            <a:r>
              <a:rPr lang="en-US" sz="2800" dirty="0"/>
              <a:t>Steve Ballmer - $25k Ford Fusion</a:t>
            </a:r>
          </a:p>
          <a:p>
            <a:r>
              <a:rPr lang="en-US" sz="2800" dirty="0"/>
              <a:t>Jim Walton - $9k Dodge Dakota</a:t>
            </a:r>
            <a:br>
              <a:rPr lang="en-US" sz="2800" dirty="0"/>
            </a:br>
            <a:endParaRPr lang="en-US" sz="1200" dirty="0"/>
          </a:p>
          <a:p>
            <a:pPr marL="0" indent="0">
              <a:buNone/>
            </a:pPr>
            <a:r>
              <a:rPr lang="en-US" sz="2800" dirty="0"/>
              <a:t>Expensive cars are not a sign that someone has money but that they </a:t>
            </a:r>
            <a:r>
              <a:rPr lang="en-US" sz="2800" b="1" i="1" dirty="0">
                <a:solidFill>
                  <a:srgbClr val="C00000"/>
                </a:solidFill>
              </a:rPr>
              <a:t>had</a:t>
            </a:r>
            <a:r>
              <a:rPr lang="en-US" sz="2800" dirty="0"/>
              <a:t> money.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r">
              <a:buNone/>
            </a:pPr>
            <a:r>
              <a:rPr lang="en-US" sz="2800" dirty="0"/>
              <a:t>Source: cnbc.com</a:t>
            </a:r>
          </a:p>
          <a:p>
            <a:endParaRPr lang="en-US" dirty="0"/>
          </a:p>
        </p:txBody>
      </p:sp>
      <p:pic>
        <p:nvPicPr>
          <p:cNvPr id="4" name="Picture 1" descr="Cartoon, Icon, Light Bulb, Symbol">
            <a:extLst>
              <a:ext uri="{FF2B5EF4-FFF2-40B4-BE49-F238E27FC236}">
                <a16:creationId xmlns:a16="http://schemas.microsoft.com/office/drawing/2014/main" id="{17B94BCA-500D-498E-A061-EBC30CE20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05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Your Most Important </a:t>
            </a:r>
            <a:br>
              <a:rPr lang="en-US" altLang="en-US" dirty="0"/>
            </a:br>
            <a:r>
              <a:rPr lang="en-US" altLang="en-US" dirty="0"/>
              <a:t>Financial Decision</a:t>
            </a:r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1447800" y="1676400"/>
            <a:ext cx="7696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4488" indent="-3444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b="1" dirty="0"/>
              <a:t>Start saving 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C00000"/>
                </a:solidFill>
              </a:rPr>
              <a:t>Now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 Pay yourself first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Look into apps like Acorns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 Save 15% - 20% of your income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b="1" dirty="0">
                <a:solidFill>
                  <a:srgbClr val="C00000"/>
                </a:solidFill>
              </a:rPr>
              <a:t>Do not spend like a millionaire until you are one.</a:t>
            </a:r>
            <a:r>
              <a:rPr lang="en-US" altLang="en-US" sz="2800" b="1" dirty="0"/>
              <a:t>	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depositing money" title="piggy bank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850" y="4267200"/>
            <a:ext cx="3440959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76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Investment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  <a:defRPr/>
            </a:pPr>
            <a:endParaRPr lang="en-US" dirty="0"/>
          </a:p>
          <a:p>
            <a:pPr marL="514350" indent="-514350">
              <a:buFontTx/>
              <a:buAutoNum type="arabicPeriod"/>
              <a:defRPr/>
            </a:pPr>
            <a:r>
              <a:rPr lang="en-US" dirty="0"/>
              <a:t>Determine your asset allocation</a:t>
            </a:r>
          </a:p>
          <a:p>
            <a:pPr marL="857250" lvl="1" indent="-457200">
              <a:buFontTx/>
              <a:buChar char="-"/>
              <a:defRPr/>
            </a:pPr>
            <a:r>
              <a:rPr lang="en-US" dirty="0"/>
              <a:t>Single most important investment decision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en-US" dirty="0"/>
              <a:t>Determine your investments in each asset class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en-US" dirty="0"/>
              <a:t>Select investments in each asset class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4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Asset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investment strategy that aims to balance risk and reward by apportioning a portfolio’s assets according to an individual’s goals, risk tolerance and investment horizon.  Three main asset classes – equities, fixed-income, cash.  All have different levels of risk and return, so each will behave differently over time.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603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Objectives and</a:t>
            </a:r>
            <a:br>
              <a:rPr lang="en-US" dirty="0"/>
            </a:br>
            <a:r>
              <a:rPr lang="en-US" dirty="0"/>
              <a:t>Asset Allocation</a:t>
            </a:r>
          </a:p>
        </p:txBody>
      </p:sp>
      <p:graphicFrame>
        <p:nvGraphicFramePr>
          <p:cNvPr id="6" name="Table 5" descr="determined by your objectives." title="asset allocat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35475"/>
              </p:ext>
            </p:extLst>
          </p:nvPr>
        </p:nvGraphicFramePr>
        <p:xfrm>
          <a:off x="1752600" y="2209800"/>
          <a:ext cx="65532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212988953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4230326282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93841148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1733696458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Investment Objective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Stocks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136926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Long-term growth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4004838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Preservation of principal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939457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Current income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Dividend</a:t>
                      </a:r>
                      <a:r>
                        <a:rPr lang="en-US" baseline="0" dirty="0"/>
                        <a:t> stocks good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4581710"/>
                  </a:ext>
                </a:extLst>
              </a:tr>
            </a:tbl>
          </a:graphicData>
        </a:graphic>
      </p:graphicFrame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298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Risk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All investments have risk.</a:t>
            </a:r>
          </a:p>
          <a:p>
            <a:pPr eaLnBrk="1" hangingPunct="1"/>
            <a:r>
              <a:rPr lang="en-US" altLang="en-US" dirty="0"/>
              <a:t>How much risk can you tolerate?</a:t>
            </a:r>
          </a:p>
          <a:p>
            <a:pPr lvl="1" eaLnBrk="1" hangingPunct="1"/>
            <a:r>
              <a:rPr lang="en-US" altLang="en-US" dirty="0"/>
              <a:t>Can you stomach a </a:t>
            </a:r>
            <a:br>
              <a:rPr lang="en-US" altLang="en-US" dirty="0"/>
            </a:br>
            <a:r>
              <a:rPr lang="en-US" altLang="en-US" dirty="0"/>
              <a:t>30% loss?  </a:t>
            </a:r>
          </a:p>
          <a:p>
            <a:pPr lvl="1" eaLnBrk="1" hangingPunct="1"/>
            <a:r>
              <a:rPr lang="en-US" altLang="en-US" dirty="0"/>
              <a:t>A 50% loss?</a:t>
            </a:r>
          </a:p>
          <a:p>
            <a:pPr eaLnBrk="1" hangingPunct="1"/>
            <a:r>
              <a:rPr lang="en-US" altLang="en-US" dirty="0"/>
              <a:t>Risk tolerance will</a:t>
            </a:r>
            <a:br>
              <a:rPr lang="en-US" altLang="en-US" dirty="0"/>
            </a:br>
            <a:r>
              <a:rPr lang="en-US" altLang="en-US" dirty="0"/>
              <a:t>determine your </a:t>
            </a:r>
            <a:br>
              <a:rPr lang="en-US" altLang="en-US" dirty="0"/>
            </a:br>
            <a:r>
              <a:rPr lang="en-US" altLang="en-US" dirty="0"/>
              <a:t>asset allocation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pic>
        <p:nvPicPr>
          <p:cNvPr id="7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how much risk can you handle?" title="Dic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733800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57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Risk – By Asset Class</a:t>
            </a:r>
          </a:p>
        </p:txBody>
      </p:sp>
      <p:graphicFrame>
        <p:nvGraphicFramePr>
          <p:cNvPr id="9319" name="Group 103" descr="Cash is least risky.  Stocks are riskiest but also give highest return." title="Risk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12781"/>
              </p:ext>
            </p:extLst>
          </p:nvPr>
        </p:nvGraphicFramePr>
        <p:xfrm>
          <a:off x="152400" y="1828800"/>
          <a:ext cx="8839200" cy="4289424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 Annual Return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Since 1925</a:t>
                      </a:r>
                    </a:p>
                  </a:txBody>
                  <a:tcPr marT="45710" marB="4571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Annual Return Since 1925</a:t>
                      </a:r>
                    </a:p>
                  </a:txBody>
                  <a:tcPr marT="45710" marB="4571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Stocks</a:t>
                      </a: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-43.4%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(-67.6% worst 12 mo.)</a:t>
                      </a:r>
                    </a:p>
                  </a:txBody>
                  <a:tcPr marT="45710" marB="4571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9.6%</a:t>
                      </a:r>
                      <a:b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(162.9% best 12 mo.)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Bonds</a:t>
                      </a: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-7.8%</a:t>
                      </a:r>
                    </a:p>
                  </a:txBody>
                  <a:tcPr marT="45710" marB="4571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5.5%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Cash</a:t>
                      </a: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.1%</a:t>
                      </a:r>
                    </a:p>
                  </a:txBody>
                  <a:tcPr marT="45710" marB="4571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3.7%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80" name="Text Box 97"/>
          <p:cNvSpPr txBox="1">
            <a:spLocks noChangeArrowheads="1"/>
          </p:cNvSpPr>
          <p:nvPr/>
        </p:nvSpPr>
        <p:spPr bwMode="auto">
          <a:xfrm>
            <a:off x="381000" y="6392863"/>
            <a:ext cx="838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Sources: personal.fidelity.com, Morgan Stanley, www.efficientfrontier.com, Federal Reserve – St. Louis</a:t>
            </a:r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416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Asset Allocation</a:t>
            </a: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1371600" y="1600200"/>
            <a:ext cx="7772400" cy="4525963"/>
          </a:xfrm>
        </p:spPr>
        <p:txBody>
          <a:bodyPr/>
          <a:lstStyle/>
          <a:p>
            <a:r>
              <a:rPr lang="en-US" altLang="en-US" dirty="0"/>
              <a:t>Cash</a:t>
            </a:r>
          </a:p>
          <a:p>
            <a:pPr lvl="1"/>
            <a:r>
              <a:rPr lang="en-US" altLang="en-US" dirty="0"/>
              <a:t>Many advisors recommend 3 – 6 months or more of income in cash (money market fund)</a:t>
            </a:r>
          </a:p>
          <a:p>
            <a:pPr lvl="1"/>
            <a:r>
              <a:rPr lang="en-US" altLang="en-US" dirty="0"/>
              <a:t>Create cash reserve before other investments</a:t>
            </a:r>
          </a:p>
          <a:p>
            <a:r>
              <a:rPr lang="en-US" altLang="en-US" dirty="0"/>
              <a:t>Stocks and Bonds</a:t>
            </a:r>
          </a:p>
          <a:p>
            <a:pPr lvl="1"/>
            <a:r>
              <a:rPr lang="en-US" altLang="en-US" dirty="0"/>
              <a:t>Percent depends upon your risk tolerance</a:t>
            </a:r>
          </a:p>
          <a:p>
            <a:pPr lvl="1"/>
            <a:r>
              <a:rPr lang="en-US" altLang="en-US" dirty="0"/>
              <a:t>You have a </a:t>
            </a:r>
            <a:r>
              <a:rPr lang="en-US" altLang="en-US" dirty="0" err="1"/>
              <a:t>lonnnng</a:t>
            </a:r>
            <a:r>
              <a:rPr lang="en-US" altLang="en-US" dirty="0"/>
              <a:t> time horizon (30+ years)</a:t>
            </a:r>
          </a:p>
          <a:p>
            <a:pPr lvl="1"/>
            <a:r>
              <a:rPr lang="en-US" altLang="en-US" dirty="0"/>
              <a:t>You need to beat inflation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Rule of Thumb: %stocks = 100 - 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1409700" y="5786211"/>
            <a:ext cx="64008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641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Stocks and Bonds?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239000" cy="4525963"/>
          </a:xfrm>
        </p:spPr>
        <p:txBody>
          <a:bodyPr/>
          <a:lstStyle/>
          <a:p>
            <a:r>
              <a:rPr lang="en-US" altLang="en-US" sz="2800" dirty="0"/>
              <a:t>Do not pick individual stocks or bonds</a:t>
            </a:r>
          </a:p>
          <a:p>
            <a:pPr lvl="1"/>
            <a:r>
              <a:rPr lang="en-US" altLang="en-US" sz="2400" dirty="0"/>
              <a:t>Do you know more than the pros?</a:t>
            </a:r>
          </a:p>
          <a:p>
            <a:pPr lvl="1"/>
            <a:r>
              <a:rPr lang="en-US" altLang="en-US" sz="2400" dirty="0">
                <a:solidFill>
                  <a:srgbClr val="C00000"/>
                </a:solidFill>
              </a:rPr>
              <a:t>Placing a bet</a:t>
            </a:r>
          </a:p>
          <a:p>
            <a:pPr lvl="1"/>
            <a:r>
              <a:rPr lang="en-US" altLang="en-US" sz="2400" dirty="0"/>
              <a:t>Betting against </a:t>
            </a:r>
            <a:r>
              <a:rPr lang="en-US" altLang="en-US" sz="2400" i="1" dirty="0" err="1"/>
              <a:t>verrry</a:t>
            </a:r>
            <a:r>
              <a:rPr lang="en-US" altLang="en-US" sz="2400" dirty="0"/>
              <a:t> smart people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1"/>
            <a:r>
              <a:rPr lang="en-US" altLang="en-US" sz="2400" dirty="0"/>
              <a:t>If you want to buy individual stocks, create “sandbox account”.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/>
              <a:t>Be careful buying bond mutual funds. Do you know why?</a:t>
            </a:r>
          </a:p>
          <a:p>
            <a:r>
              <a:rPr lang="en-US" altLang="en-US" sz="2800" dirty="0"/>
              <a:t>Buy </a:t>
            </a:r>
            <a:r>
              <a:rPr lang="en-US" altLang="en-US" sz="2800" dirty="0">
                <a:solidFill>
                  <a:schemeClr val="accent1"/>
                </a:solidFill>
              </a:rPr>
              <a:t>mutual funds, </a:t>
            </a:r>
            <a:r>
              <a:rPr lang="en-US" altLang="en-US" sz="2800" dirty="0" err="1">
                <a:solidFill>
                  <a:schemeClr val="accent1"/>
                </a:solidFill>
              </a:rPr>
              <a:t>etfs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pPr lvl="1"/>
            <a:r>
              <a:rPr lang="en-US" altLang="en-US" sz="2400" dirty="0"/>
              <a:t>Pooling of investors’ money to buy investments</a:t>
            </a:r>
          </a:p>
          <a:p>
            <a:pPr lvl="1"/>
            <a:r>
              <a:rPr lang="en-US" altLang="en-US" sz="2400" dirty="0"/>
              <a:t>Diversifies your risk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008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Mutual Fund Types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453312" cy="4525963"/>
          </a:xfrm>
        </p:spPr>
        <p:txBody>
          <a:bodyPr/>
          <a:lstStyle/>
          <a:p>
            <a:r>
              <a:rPr lang="en-US" altLang="en-US" dirty="0">
                <a:solidFill>
                  <a:schemeClr val="accent1"/>
                </a:solidFill>
              </a:rPr>
              <a:t>Managed</a:t>
            </a:r>
          </a:p>
          <a:p>
            <a:pPr lvl="1"/>
            <a:r>
              <a:rPr lang="en-US" altLang="en-US" dirty="0"/>
              <a:t>Manager uses expertise to get best returns</a:t>
            </a:r>
          </a:p>
          <a:p>
            <a:pPr lvl="1"/>
            <a:r>
              <a:rPr lang="en-US" altLang="en-US" dirty="0"/>
              <a:t>The fund manager makes bets for you</a:t>
            </a:r>
          </a:p>
          <a:p>
            <a:pPr lvl="1"/>
            <a:r>
              <a:rPr lang="en-US" altLang="en-US" dirty="0"/>
              <a:t>You pay more for the manager’s “expertise”</a:t>
            </a:r>
          </a:p>
          <a:p>
            <a:r>
              <a:rPr lang="en-US" altLang="en-US" dirty="0">
                <a:solidFill>
                  <a:schemeClr val="accent1"/>
                </a:solidFill>
              </a:rPr>
              <a:t>Indexes</a:t>
            </a:r>
          </a:p>
          <a:p>
            <a:pPr lvl="1"/>
            <a:r>
              <a:rPr lang="en-US" altLang="en-US" dirty="0"/>
              <a:t>Track broad markets</a:t>
            </a:r>
          </a:p>
          <a:p>
            <a:pPr lvl="2"/>
            <a:r>
              <a:rPr lang="en-US" altLang="en-US" dirty="0"/>
              <a:t>Large, medium, small, or all stocks</a:t>
            </a:r>
          </a:p>
          <a:p>
            <a:pPr lvl="2"/>
            <a:r>
              <a:rPr lang="en-US" altLang="en-US" dirty="0"/>
              <a:t>Real estate, precious metals, international, etc.</a:t>
            </a:r>
          </a:p>
          <a:p>
            <a:pPr lvl="1"/>
            <a:r>
              <a:rPr lang="en-US" altLang="en-US" dirty="0"/>
              <a:t>“Managed” by computer</a:t>
            </a:r>
          </a:p>
          <a:p>
            <a:pPr lvl="1"/>
            <a:r>
              <a:rPr lang="en-US" altLang="en-US" dirty="0"/>
              <a:t>Lowest costs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49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828800" y="2322512"/>
            <a:ext cx="7086600" cy="4525963"/>
          </a:xfrm>
        </p:spPr>
        <p:txBody>
          <a:bodyPr/>
          <a:lstStyle/>
          <a:p>
            <a:pPr lvl="0"/>
            <a:r>
              <a:rPr lang="en-US" sz="2800" dirty="0"/>
              <a:t>Learn the value of an early start on saving.</a:t>
            </a:r>
          </a:p>
          <a:p>
            <a:pPr lvl="0"/>
            <a:r>
              <a:rPr lang="en-US" sz="2800" dirty="0"/>
              <a:t>Apply basic asset allocation</a:t>
            </a:r>
          </a:p>
          <a:p>
            <a:pPr lvl="0"/>
            <a:r>
              <a:rPr lang="en-US" sz="2800" dirty="0"/>
              <a:t>Be able to develop a basic investment plan.</a:t>
            </a:r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Managed vs. Index Funds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Index funds have much lower costs</a:t>
            </a:r>
          </a:p>
          <a:p>
            <a:pPr lvl="1"/>
            <a:r>
              <a:rPr lang="en-US" altLang="en-US"/>
              <a:t>More money in your pocket</a:t>
            </a:r>
          </a:p>
          <a:p>
            <a:r>
              <a:rPr lang="en-US" altLang="en-US"/>
              <a:t>Index funds typically beat managed funds</a:t>
            </a:r>
          </a:p>
          <a:p>
            <a:pPr lvl="1"/>
            <a:r>
              <a:rPr lang="en-US" altLang="en-US"/>
              <a:t>S&amp;P 500 fund beats 75% of managed funds in a typical year</a:t>
            </a:r>
          </a:p>
          <a:p>
            <a:pPr lvl="1"/>
            <a:r>
              <a:rPr lang="en-US" altLang="en-US"/>
              <a:t>Beat 97% of managed funds over 10 years</a:t>
            </a:r>
          </a:p>
          <a:p>
            <a:r>
              <a:rPr lang="en-US" altLang="en-US"/>
              <a:t>Do you believe one manager can </a:t>
            </a:r>
            <a:r>
              <a:rPr lang="en-US" altLang="en-US" i="1"/>
              <a:t>consistently</a:t>
            </a:r>
            <a:r>
              <a:rPr lang="en-US" altLang="en-US"/>
              <a:t> beat everyone else?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960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Index Fund Examples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Vanguard</a:t>
            </a:r>
          </a:p>
          <a:p>
            <a:pPr lvl="1"/>
            <a:r>
              <a:rPr lang="en-US" altLang="en-US"/>
              <a:t>Total Bond Market Index</a:t>
            </a:r>
          </a:p>
          <a:p>
            <a:pPr lvl="1"/>
            <a:r>
              <a:rPr lang="en-US" altLang="en-US"/>
              <a:t>Total U.S. Stock Index</a:t>
            </a:r>
          </a:p>
          <a:p>
            <a:pPr lvl="1"/>
            <a:r>
              <a:rPr lang="en-US" altLang="en-US"/>
              <a:t>Total International (non-U.S.) Stock Index</a:t>
            </a:r>
          </a:p>
          <a:p>
            <a:pPr lvl="1"/>
            <a:r>
              <a:rPr lang="en-US" altLang="en-US"/>
              <a:t>Total World Stock Index</a:t>
            </a:r>
          </a:p>
          <a:p>
            <a:pPr lvl="1"/>
            <a:r>
              <a:rPr lang="en-US" altLang="en-US"/>
              <a:t>REIT (real estate) Index</a:t>
            </a:r>
          </a:p>
          <a:p>
            <a:pPr lvl="1"/>
            <a:r>
              <a:rPr lang="en-US" altLang="en-US"/>
              <a:t>Target Retirement 2045</a:t>
            </a:r>
          </a:p>
          <a:p>
            <a:r>
              <a:rPr lang="en-US" altLang="en-US"/>
              <a:t>Other investment firms have similar funds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130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to Invest</a:t>
            </a:r>
            <a:br>
              <a:rPr lang="en-US" altLang="en-US"/>
            </a:br>
            <a:r>
              <a:rPr lang="en-US" altLang="en-US" sz="3200"/>
              <a:t>Types of Accounts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Taxable investment accounts</a:t>
            </a:r>
          </a:p>
          <a:p>
            <a:pPr lvl="1"/>
            <a:r>
              <a:rPr lang="en-US" altLang="en-US" dirty="0"/>
              <a:t>Simple account with investment firm</a:t>
            </a:r>
          </a:p>
          <a:p>
            <a:pPr lvl="1"/>
            <a:r>
              <a:rPr lang="en-US" altLang="en-US" dirty="0"/>
              <a:t>E.g. Fidelity, Schwab, Vanguard</a:t>
            </a:r>
          </a:p>
          <a:p>
            <a:r>
              <a:rPr lang="en-US" altLang="en-US" dirty="0"/>
              <a:t>Tax-advantaged accounts</a:t>
            </a:r>
          </a:p>
          <a:p>
            <a:pPr lvl="1"/>
            <a:r>
              <a:rPr lang="en-US" altLang="en-US" dirty="0"/>
              <a:t>401(k)</a:t>
            </a:r>
          </a:p>
          <a:p>
            <a:pPr lvl="1"/>
            <a:r>
              <a:rPr lang="en-US" altLang="en-US" dirty="0"/>
              <a:t>IRA (Individual Retirement Account)</a:t>
            </a:r>
          </a:p>
          <a:p>
            <a:pPr lvl="1"/>
            <a:r>
              <a:rPr lang="en-US" altLang="en-US" dirty="0"/>
              <a:t>Roth IRA</a:t>
            </a:r>
          </a:p>
          <a:p>
            <a:pPr lvl="1"/>
            <a:r>
              <a:rPr lang="en-US" altLang="en-US" dirty="0"/>
              <a:t>Also opened with investment firm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602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Tax-Advantaged Accounts</a:t>
            </a:r>
          </a:p>
        </p:txBody>
      </p:sp>
      <p:graphicFrame>
        <p:nvGraphicFramePr>
          <p:cNvPr id="4" name="Content Placeholder 3" descr="Compares 401(k), IRA, and Roth IRA." title="tax advantaged accoun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36247"/>
              </p:ext>
            </p:extLst>
          </p:nvPr>
        </p:nvGraphicFramePr>
        <p:xfrm>
          <a:off x="1219200" y="1828800"/>
          <a:ext cx="7772401" cy="384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90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401(k)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Roth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Contributions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are tax-deductible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Investments grow tax-free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Earliest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ithdrawal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Verdana"/>
                        </a:rPr>
                        <a:t>½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Withdrawals taxed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Employers contribute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Usually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Min. initial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contribution  </a:t>
                      </a:r>
                      <a:br>
                        <a:rPr lang="en-US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 - typical bank (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mmkt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/CD)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$3,000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$25/$300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$3,000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$25/$300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90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Max. annual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contribution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$19,500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466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1-</a:t>
            </a:r>
            <a:fld id="{B3727A2A-57D0-4705-8E32-EDDF3E7FA8CE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Investing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16075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401(k)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if your employer contributes, it is free money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Roth IRA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Securities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Be skeptical of financial advisors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Diversify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Don’t try to out-pick the pros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Indexed mutual funds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Buy and hold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Don’t try to time the market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/>
              <a:t>Don’t chase returns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u="sng" dirty="0"/>
              <a:t>Don’t invest like a millionaire until you are one.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251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Case You Missed It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696200" cy="45259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Saving is the most important part of investing</a:t>
            </a:r>
          </a:p>
          <a:p>
            <a:pPr marL="914400" lvl="1" indent="-514350"/>
            <a:r>
              <a:rPr lang="en-US" altLang="en-US" dirty="0"/>
              <a:t>Start NOW</a:t>
            </a:r>
          </a:p>
          <a:p>
            <a:pPr marL="914400" lvl="1" indent="-514350"/>
            <a:r>
              <a:rPr lang="en-US" altLang="en-US" dirty="0"/>
              <a:t>Save 15 – 20% of your income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Open a Roth IRA now (and 401(k) at work)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Invest in index mutual funds</a:t>
            </a:r>
          </a:p>
          <a:p>
            <a:pPr marL="914400" lvl="1" indent="-514350"/>
            <a:r>
              <a:rPr lang="en-US" altLang="en-US" dirty="0"/>
              <a:t>Choose no-load, broad funds</a:t>
            </a:r>
          </a:p>
          <a:p>
            <a:pPr marL="914400" lvl="1" indent="-514350"/>
            <a:r>
              <a:rPr lang="en-US" altLang="en-US" dirty="0"/>
              <a:t>E.g. Index 500, total stock market, total bond market, total world index funds</a:t>
            </a:r>
          </a:p>
          <a:p>
            <a:pPr marL="914400" lvl="1" indent="-514350">
              <a:buFontTx/>
              <a:buAutoNum type="arabicPeriod"/>
            </a:pPr>
            <a:endParaRPr lang="en-US" alt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1892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33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Save?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Why think about saving?</a:t>
            </a:r>
          </a:p>
          <a:p>
            <a:endParaRPr lang="en-US" altLang="en-US"/>
          </a:p>
          <a:p>
            <a:r>
              <a:rPr lang="en-US" altLang="en-US"/>
              <a:t>Why think about it now?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55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Think About Saving?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z="2800"/>
          </a:p>
          <a:p>
            <a:r>
              <a:rPr lang="en-US" altLang="en-US" sz="2800"/>
              <a:t>If you want to work forever, then you have little to worry about.</a:t>
            </a:r>
          </a:p>
          <a:p>
            <a:pPr lvl="1"/>
            <a:r>
              <a:rPr lang="en-US" altLang="en-US" sz="2400"/>
              <a:t>Unless you want to buy a house</a:t>
            </a:r>
          </a:p>
          <a:p>
            <a:pPr lvl="1"/>
            <a:r>
              <a:rPr lang="en-US" altLang="en-US" sz="2400"/>
              <a:t>Or a car</a:t>
            </a:r>
          </a:p>
          <a:p>
            <a:pPr lvl="1"/>
            <a:r>
              <a:rPr lang="en-US" altLang="en-US" sz="2400"/>
              <a:t>Or a dozen other things</a:t>
            </a:r>
          </a:p>
          <a:p>
            <a:pPr lvl="1"/>
            <a:endParaRPr lang="en-US" altLang="en-US" sz="2400"/>
          </a:p>
          <a:p>
            <a:r>
              <a:rPr lang="en-US" altLang="en-US" sz="2800"/>
              <a:t>Visualize your parents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026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Think About Saving?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altLang="en-US" sz="2800" dirty="0"/>
          </a:p>
          <a:p>
            <a:pPr>
              <a:defRPr/>
            </a:pPr>
            <a:r>
              <a:rPr lang="en-US" altLang="en-US" sz="2800" dirty="0"/>
              <a:t>Would you like to retire with an income of $50,000 per year?  (Not factoring in Social Security or a pension)</a:t>
            </a:r>
          </a:p>
          <a:p>
            <a:pPr lvl="1">
              <a:defRPr/>
            </a:pPr>
            <a:r>
              <a:rPr lang="en-US" altLang="en-US" sz="2400" dirty="0"/>
              <a:t>You will need more than </a:t>
            </a:r>
            <a:r>
              <a:rPr lang="en-US" altLang="en-US" sz="2400" b="1" dirty="0">
                <a:solidFill>
                  <a:srgbClr val="FF0000"/>
                </a:solidFill>
              </a:rPr>
              <a:t>$1.25M </a:t>
            </a:r>
            <a:r>
              <a:rPr lang="en-US" altLang="en-US" sz="2400" dirty="0"/>
              <a:t>in savings</a:t>
            </a:r>
          </a:p>
          <a:p>
            <a:pPr marL="457200" lvl="1" indent="0">
              <a:buFontTx/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800" dirty="0"/>
              <a:t>Want to live on $80,000 per year?</a:t>
            </a:r>
          </a:p>
          <a:p>
            <a:pPr lvl="1">
              <a:defRPr/>
            </a:pPr>
            <a:r>
              <a:rPr lang="en-US" altLang="en-US" sz="2400" dirty="0"/>
              <a:t>You will need </a:t>
            </a:r>
            <a:r>
              <a:rPr lang="en-US" altLang="en-US" sz="2400" b="1" dirty="0">
                <a:solidFill>
                  <a:srgbClr val="FF0000"/>
                </a:solidFill>
              </a:rPr>
              <a:t>$2M </a:t>
            </a:r>
            <a:r>
              <a:rPr lang="en-US" altLang="en-US" sz="2400" dirty="0"/>
              <a:t>in savings.</a:t>
            </a:r>
            <a:endParaRPr lang="en-US" alt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33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Worry About Saving Now?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0" y="1828800"/>
            <a:ext cx="7239000" cy="4525963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You need to save </a:t>
            </a:r>
            <a:r>
              <a:rPr lang="en-US" altLang="en-US" i="1" dirty="0"/>
              <a:t>a lot</a:t>
            </a:r>
            <a:r>
              <a:rPr lang="en-US" altLang="en-US" dirty="0"/>
              <a:t>.</a:t>
            </a:r>
            <a:endParaRPr lang="en-US" altLang="en-US" sz="2000" dirty="0"/>
          </a:p>
          <a:p>
            <a:pPr lvl="1">
              <a:defRPr/>
            </a:pPr>
            <a:r>
              <a:rPr lang="en-US" altLang="en-US" sz="2400" dirty="0"/>
              <a:t>And do not think you will live off of Social Security.</a:t>
            </a:r>
          </a:p>
          <a:p>
            <a:pPr lvl="1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dirty="0"/>
              <a:t>“I’ll start saving later when I make more money.”</a:t>
            </a:r>
          </a:p>
          <a:p>
            <a:pPr lvl="1">
              <a:defRPr/>
            </a:pPr>
            <a:r>
              <a:rPr lang="en-US" altLang="en-US" dirty="0"/>
              <a:t>A $million decision</a:t>
            </a:r>
          </a:p>
          <a:p>
            <a:pPr lvl="1">
              <a:defRPr/>
            </a:pPr>
            <a:endParaRPr lang="en-US" altLang="en-US" dirty="0"/>
          </a:p>
          <a:p>
            <a:pPr marL="0" indent="0">
              <a:buFontTx/>
              <a:buNone/>
              <a:defRPr/>
            </a:pPr>
            <a:endParaRPr lang="en-US" alt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1-</a:t>
            </a:r>
            <a:fld id="{93487957-8804-4B16-B823-63C06FC54052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You Can Never Catch Up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1181953" y="5091784"/>
            <a:ext cx="7513638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●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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 3" panose="05040102010807070707" pitchFamily="18" charset="2"/>
              <a:buChar char="¬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Person A: Saves $2000 per year from age 22 to age 35 </a:t>
            </a:r>
            <a:r>
              <a:rPr lang="en-US" altLang="en-US" sz="1600" b="1" i="1" dirty="0"/>
              <a:t>and then stops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Person B: Starts saving $2000 per year beginning at age 35 and never stops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                  Both earn 9% on their investments.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At age 75: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	  Person A has $1M in savings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/>
              <a:t>                  Person B has $472K in savings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 </a:t>
            </a:r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hart 7" descr="Delaying the start of saving is a million dollar mistake." title="saving early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44669"/>
              </p:ext>
            </p:extLst>
          </p:nvPr>
        </p:nvGraphicFramePr>
        <p:xfrm>
          <a:off x="1143000" y="996950"/>
          <a:ext cx="7144849" cy="409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290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Years to “Financial Freedom”</a:t>
            </a:r>
          </a:p>
        </p:txBody>
      </p:sp>
      <p:graphicFrame>
        <p:nvGraphicFramePr>
          <p:cNvPr id="4" name="Content Placeholder 3" descr="The greater your savings rate, the sooner you will be financially free.  If only save five percent, then it will take 50 years to be free." title="Years to financial freedo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546242"/>
              </p:ext>
            </p:extLst>
          </p:nvPr>
        </p:nvGraphicFramePr>
        <p:xfrm>
          <a:off x="1260763" y="1774824"/>
          <a:ext cx="73914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Savings Rate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Years to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“Freedom”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Age when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“Free”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72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10%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62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34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56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26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48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7" name="TextBox 4"/>
          <p:cNvSpPr txBox="1">
            <a:spLocks noChangeArrowheads="1"/>
          </p:cNvSpPr>
          <p:nvPr/>
        </p:nvSpPr>
        <p:spPr bwMode="auto">
          <a:xfrm>
            <a:off x="1371600" y="6096000"/>
            <a:ext cx="76914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/>
              <a:t>Source: http://www.forbes.com/sites/robertberger/2015/03/03/</a:t>
            </a:r>
            <a:br>
              <a:rPr lang="en-US" altLang="en-US" sz="1600"/>
            </a:br>
            <a:r>
              <a:rPr lang="en-US" altLang="en-US" sz="1600"/>
              <a:t>how-much-of-your-income-should-you-save/2/?ss=retirement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98" name="TextBox 5"/>
          <p:cNvSpPr txBox="1">
            <a:spLocks noChangeArrowheads="1"/>
          </p:cNvSpPr>
          <p:nvPr/>
        </p:nvSpPr>
        <p:spPr bwMode="auto">
          <a:xfrm>
            <a:off x="1009812" y="4191000"/>
            <a:ext cx="763542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Assumes: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  - 7% annual rate of return.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  - Start saving at age 22.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  - Income is Irrelevant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  - Save More, Spend Less (</a:t>
            </a:r>
            <a:r>
              <a:rPr lang="en-US" altLang="en-US" sz="1050" dirty="0"/>
              <a:t>because we spend less, the </a:t>
            </a:r>
            <a:r>
              <a:rPr lang="en-US" altLang="en-US" sz="1050" dirty="0" err="1"/>
              <a:t>amt</a:t>
            </a:r>
            <a:r>
              <a:rPr lang="en-US" altLang="en-US" sz="1050" dirty="0"/>
              <a:t> of money we need to amass goes down)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  - Every % earned counts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832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Much Should You Save?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Think 15% of your income.</a:t>
            </a:r>
          </a:p>
          <a:p>
            <a:endParaRPr lang="en-US" altLang="en-US"/>
          </a:p>
          <a:p>
            <a:r>
              <a:rPr lang="en-US" altLang="en-US"/>
              <a:t>Want to be really happy?  Think 20%.</a:t>
            </a:r>
          </a:p>
          <a:p>
            <a:endParaRPr lang="en-US" altLang="en-US"/>
          </a:p>
          <a:p>
            <a:r>
              <a:rPr lang="en-US" altLang="en-US"/>
              <a:t>On top of that, you will need to save for a home, car, etc.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21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7767</TotalTime>
  <Words>1276</Words>
  <Application>Microsoft Office PowerPoint</Application>
  <PresentationFormat>On-screen Show (4:3)</PresentationFormat>
  <Paragraphs>250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Verdana</vt:lpstr>
      <vt:lpstr>Office Theme</vt:lpstr>
      <vt:lpstr>Personal Investing</vt:lpstr>
      <vt:lpstr>Learning Objectives</vt:lpstr>
      <vt:lpstr>Why Save?</vt:lpstr>
      <vt:lpstr>Why Think About Saving?</vt:lpstr>
      <vt:lpstr>Why Think About Saving?</vt:lpstr>
      <vt:lpstr>Why Worry About Saving Now?</vt:lpstr>
      <vt:lpstr>You Can Never Catch Up</vt:lpstr>
      <vt:lpstr>Years to “Financial Freedom”</vt:lpstr>
      <vt:lpstr>How Much Should You Save?</vt:lpstr>
      <vt:lpstr>What the Billionaires Drive</vt:lpstr>
      <vt:lpstr>Your Most Important  Financial Decision</vt:lpstr>
      <vt:lpstr>Investment Steps</vt:lpstr>
      <vt:lpstr>What is Asset Allocation</vt:lpstr>
      <vt:lpstr>Investment Objectives and Asset Allocation</vt:lpstr>
      <vt:lpstr>Risk</vt:lpstr>
      <vt:lpstr>Risk – By Asset Class</vt:lpstr>
      <vt:lpstr>Asset Allocation</vt:lpstr>
      <vt:lpstr>Which Stocks and Bonds?</vt:lpstr>
      <vt:lpstr>Mutual Fund Types</vt:lpstr>
      <vt:lpstr>Managed vs. Index Funds</vt:lpstr>
      <vt:lpstr>Index Fund Examples</vt:lpstr>
      <vt:lpstr>Where to Invest Types of Accounts</vt:lpstr>
      <vt:lpstr>Tax-Advantaged Accounts</vt:lpstr>
      <vt:lpstr>Investing</vt:lpstr>
      <vt:lpstr>In Case You Missed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 Bill</cp:lastModifiedBy>
  <cp:revision>171</cp:revision>
  <cp:lastPrinted>2018-10-09T15:00:50Z</cp:lastPrinted>
  <dcterms:created xsi:type="dcterms:W3CDTF">2011-11-30T01:20:09Z</dcterms:created>
  <dcterms:modified xsi:type="dcterms:W3CDTF">2019-12-31T18:34:57Z</dcterms:modified>
</cp:coreProperties>
</file>