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01" r:id="rId2"/>
    <p:sldId id="260" r:id="rId3"/>
    <p:sldId id="273" r:id="rId4"/>
    <p:sldId id="305" r:id="rId5"/>
    <p:sldId id="306" r:id="rId6"/>
    <p:sldId id="312" r:id="rId7"/>
    <p:sldId id="307" r:id="rId8"/>
    <p:sldId id="308" r:id="rId9"/>
    <p:sldId id="310" r:id="rId10"/>
    <p:sldId id="309" r:id="rId11"/>
    <p:sldId id="311"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67690" autoAdjust="0"/>
  </p:normalViewPr>
  <p:slideViewPr>
    <p:cSldViewPr>
      <p:cViewPr varScale="1">
        <p:scale>
          <a:sx n="77" d="100"/>
          <a:sy n="77" d="100"/>
        </p:scale>
        <p:origin x="2994" y="96"/>
      </p:cViewPr>
      <p:guideLst>
        <p:guide orient="horz" pos="2160"/>
        <p:guide pos="2880"/>
      </p:guideLst>
    </p:cSldViewPr>
  </p:slideViewPr>
  <p:notesTextViewPr>
    <p:cViewPr>
      <p:scale>
        <a:sx n="1" d="1"/>
        <a:sy n="1" d="1"/>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7576EDDE-B6F9-4106-B6B2-369F76182CDD}" type="datetimeFigureOut">
              <a:rPr lang="en-US"/>
              <a:pPr>
                <a:defRPr/>
              </a:pPr>
              <a:t>12/28/2020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3A00B0B5-4A13-4BEE-A37E-2E462F6DD7F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Penetration strategy – typically low pricing.</a:t>
            </a:r>
          </a:p>
        </p:txBody>
      </p:sp>
      <p:sp>
        <p:nvSpPr>
          <p:cNvPr id="4" name="Slide Number Placeholder 3"/>
          <p:cNvSpPr>
            <a:spLocks noGrp="1"/>
          </p:cNvSpPr>
          <p:nvPr>
            <p:ph type="sldNum" sz="quarter" idx="5"/>
          </p:nvPr>
        </p:nvSpPr>
        <p:spPr/>
        <p:txBody>
          <a:bodyPr/>
          <a:lstStyle/>
          <a:p>
            <a:pPr>
              <a:defRPr/>
            </a:pPr>
            <a:fld id="{3A00B0B5-4A13-4BEE-A37E-2E462F6DD7F1}" type="slidenum">
              <a:rPr lang="en-US" smtClean="0"/>
              <a:pPr>
                <a:defRPr/>
              </a:pPr>
              <a:t>4</a:t>
            </a:fld>
            <a:endParaRPr lang="en-US"/>
          </a:p>
        </p:txBody>
      </p:sp>
    </p:spTree>
    <p:extLst>
      <p:ext uri="{BB962C8B-B14F-4D97-AF65-F5344CB8AC3E}">
        <p14:creationId xmlns:p14="http://schemas.microsoft.com/office/powerpoint/2010/main" val="1919910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Stores might price a product with something like $9.98, not because there is a psychological advantage but because the last digit indicates something.  For example .98 might mean the product is on sale and can be returned.  .97 might mean the product cannot be returned.  .96 might mean the product is damaged.</a:t>
            </a:r>
          </a:p>
        </p:txBody>
      </p:sp>
      <p:sp>
        <p:nvSpPr>
          <p:cNvPr id="4" name="Slide Number Placeholder 3"/>
          <p:cNvSpPr>
            <a:spLocks noGrp="1"/>
          </p:cNvSpPr>
          <p:nvPr>
            <p:ph type="sldNum" sz="quarter" idx="5"/>
          </p:nvPr>
        </p:nvSpPr>
        <p:spPr/>
        <p:txBody>
          <a:bodyPr/>
          <a:lstStyle/>
          <a:p>
            <a:pPr>
              <a:defRPr/>
            </a:pPr>
            <a:fld id="{3A00B0B5-4A13-4BEE-A37E-2E462F6DD7F1}" type="slidenum">
              <a:rPr lang="en-US" smtClean="0"/>
              <a:pPr>
                <a:defRPr/>
              </a:pPr>
              <a:t>7</a:t>
            </a:fld>
            <a:endParaRPr lang="en-US"/>
          </a:p>
        </p:txBody>
      </p:sp>
    </p:spTree>
    <p:extLst>
      <p:ext uri="{BB962C8B-B14F-4D97-AF65-F5344CB8AC3E}">
        <p14:creationId xmlns:p14="http://schemas.microsoft.com/office/powerpoint/2010/main" val="1585798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 printers and ink.</a:t>
            </a:r>
          </a:p>
        </p:txBody>
      </p:sp>
      <p:sp>
        <p:nvSpPr>
          <p:cNvPr id="4" name="Slide Number Placeholder 3"/>
          <p:cNvSpPr>
            <a:spLocks noGrp="1"/>
          </p:cNvSpPr>
          <p:nvPr>
            <p:ph type="sldNum" sz="quarter" idx="5"/>
          </p:nvPr>
        </p:nvSpPr>
        <p:spPr/>
        <p:txBody>
          <a:bodyPr/>
          <a:lstStyle/>
          <a:p>
            <a:pPr>
              <a:defRPr/>
            </a:pPr>
            <a:fld id="{3A00B0B5-4A13-4BEE-A37E-2E462F6DD7F1}" type="slidenum">
              <a:rPr lang="en-US" smtClean="0"/>
              <a:pPr>
                <a:defRPr/>
              </a:pPr>
              <a:t>9</a:t>
            </a:fld>
            <a:endParaRPr lang="en-US"/>
          </a:p>
        </p:txBody>
      </p:sp>
    </p:spTree>
    <p:extLst>
      <p:ext uri="{BB962C8B-B14F-4D97-AF65-F5344CB8AC3E}">
        <p14:creationId xmlns:p14="http://schemas.microsoft.com/office/powerpoint/2010/main" val="4041241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4" name="Group 2"/>
          <p:cNvGrpSpPr>
            <a:grpSpLocks/>
          </p:cNvGrpSpPr>
          <p:nvPr userDrawn="1"/>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AutoShape 4"/>
            <p:cNvSpPr>
              <a:spLocks noChangeArrowheads="1"/>
            </p:cNvSpPr>
            <p:nvPr/>
          </p:nvSpPr>
          <p:spPr bwMode="auto">
            <a:xfrm>
              <a:off x="-1584" y="864"/>
              <a:ext cx="2304" cy="230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 name="AutoShape 5"/>
            <p:cNvSpPr>
              <a:spLocks noChangeArrowheads="1"/>
            </p:cNvSpPr>
            <p:nvPr/>
          </p:nvSpPr>
          <p:spPr bwMode="auto">
            <a:xfrm>
              <a:off x="-2030" y="192"/>
              <a:ext cx="2544" cy="254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sp>
        <p:nvSpPr>
          <p:cNvPr id="8" name="Rectangle 10"/>
          <p:cNvSpPr txBox="1">
            <a:spLocks noChangeArrowheads="1"/>
          </p:cNvSpPr>
          <p:nvPr userDrawn="1"/>
        </p:nvSpPr>
        <p:spPr>
          <a:xfrm>
            <a:off x="6553200" y="6248400"/>
            <a:ext cx="2133600" cy="457200"/>
          </a:xfrm>
          <a:prstGeom prst="rect">
            <a:avLst/>
          </a:prstGeom>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defRPr/>
            </a:pPr>
            <a:fld id="{E00DBEA3-1F90-48DE-82AD-15C849F351CF}" type="slidenum">
              <a:rPr lang="en-US" altLang="en-US" sz="1200" smtClean="0">
                <a:solidFill>
                  <a:srgbClr val="898989"/>
                </a:solidFill>
              </a:rPr>
              <a:pPr algn="r" eaLnBrk="1" hangingPunct="1">
                <a:defRPr/>
              </a:pPr>
              <a:t>‹#›</a:t>
            </a:fld>
            <a:endParaRPr lang="en-US" altLang="en-US" sz="1200">
              <a:solidFill>
                <a:srgbClr val="898989"/>
              </a:solidFill>
            </a:endParaRP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9" name="Date Placeholder 3"/>
          <p:cNvSpPr>
            <a:spLocks noGrp="1"/>
          </p:cNvSpPr>
          <p:nvPr>
            <p:ph type="dt" sz="half" idx="10"/>
          </p:nvPr>
        </p:nvSpPr>
        <p:spPr/>
        <p:txBody>
          <a:bodyPr/>
          <a:lstStyle>
            <a:lvl1pPr>
              <a:defRPr/>
            </a:lvl1pPr>
          </a:lstStyle>
          <a:p>
            <a:pPr>
              <a:defRPr/>
            </a:pPr>
            <a:fld id="{778B7E16-C42A-4FE9-9D53-EB6BEE17D2F3}" type="datetimeFigureOut">
              <a:rPr lang="en-US"/>
              <a:pPr>
                <a:defRPr/>
              </a:pPr>
              <a:t>12/28/2020</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DB45BAA8-8F16-4689-A993-8738D1DABC9E}" type="slidenum">
              <a:rPr lang="en-US" altLang="en-US"/>
              <a:pPr>
                <a:defRPr/>
              </a:pPr>
              <a:t>‹#›</a:t>
            </a:fld>
            <a:endParaRPr lang="en-US" altLang="en-US"/>
          </a:p>
        </p:txBody>
      </p:sp>
    </p:spTree>
    <p:extLst>
      <p:ext uri="{BB962C8B-B14F-4D97-AF65-F5344CB8AC3E}">
        <p14:creationId xmlns:p14="http://schemas.microsoft.com/office/powerpoint/2010/main" val="3787406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39F775A-A453-4DF6-87FE-420D0B32A010}" type="datetimeFigureOut">
              <a:rPr lang="en-US"/>
              <a:pPr>
                <a:defRPr/>
              </a:pPr>
              <a:t>12/28/2020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B23E0C-B958-4DF7-A7D0-68D10FDC45BE}" type="slidenum">
              <a:rPr lang="en-US" altLang="en-US"/>
              <a:pPr>
                <a:defRPr/>
              </a:pPr>
              <a:t>‹#›</a:t>
            </a:fld>
            <a:endParaRPr lang="en-US" altLang="en-US"/>
          </a:p>
        </p:txBody>
      </p:sp>
    </p:spTree>
    <p:extLst>
      <p:ext uri="{BB962C8B-B14F-4D97-AF65-F5344CB8AC3E}">
        <p14:creationId xmlns:p14="http://schemas.microsoft.com/office/powerpoint/2010/main" val="1000131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43668F8-AD50-4196-BA0F-3D94799808E1}" type="datetimeFigureOut">
              <a:rPr lang="en-US"/>
              <a:pPr>
                <a:defRPr/>
              </a:pPr>
              <a:t>12/28/2020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196FE1-19A6-4BF5-87CA-A5305A6D97A6}" type="slidenum">
              <a:rPr lang="en-US" altLang="en-US"/>
              <a:pPr>
                <a:defRPr/>
              </a:pPr>
              <a:t>‹#›</a:t>
            </a:fld>
            <a:endParaRPr lang="en-US" altLang="en-US"/>
          </a:p>
        </p:txBody>
      </p:sp>
    </p:spTree>
    <p:extLst>
      <p:ext uri="{BB962C8B-B14F-4D97-AF65-F5344CB8AC3E}">
        <p14:creationId xmlns:p14="http://schemas.microsoft.com/office/powerpoint/2010/main" val="2196263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1143000" y="1524000"/>
            <a:ext cx="7010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2"/>
          <p:cNvGrpSpPr>
            <a:grpSpLocks/>
          </p:cNvGrpSpPr>
          <p:nvPr userDrawn="1"/>
        </p:nvGrpSpPr>
        <p:grpSpPr bwMode="auto">
          <a:xfrm>
            <a:off x="-3222625" y="304800"/>
            <a:ext cx="4365625" cy="4724400"/>
            <a:chOff x="-2030" y="192"/>
            <a:chExt cx="2750" cy="2976"/>
          </a:xfrm>
        </p:grpSpPr>
        <p:sp>
          <p:nvSpPr>
            <p:cNvPr id="6" name="AutoShape 4"/>
            <p:cNvSpPr>
              <a:spLocks noChangeArrowheads="1"/>
            </p:cNvSpPr>
            <p:nvPr/>
          </p:nvSpPr>
          <p:spPr bwMode="auto">
            <a:xfrm>
              <a:off x="-1584" y="864"/>
              <a:ext cx="2304" cy="230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 name="AutoShape 5"/>
            <p:cNvSpPr>
              <a:spLocks noChangeArrowheads="1"/>
            </p:cNvSpPr>
            <p:nvPr/>
          </p:nvSpPr>
          <p:spPr bwMode="auto">
            <a:xfrm>
              <a:off x="-2030" y="192"/>
              <a:ext cx="2544" cy="254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600200" y="1600200"/>
            <a:ext cx="7086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p:txBody>
          <a:bodyPr/>
          <a:lstStyle>
            <a:lvl1pPr>
              <a:defRPr/>
            </a:lvl1pPr>
          </a:lstStyle>
          <a:p>
            <a:pPr>
              <a:defRPr/>
            </a:pPr>
            <a:fld id="{E798DB35-0154-42DB-ADAA-EE7C1CE7F4C9}" type="datetimeFigureOut">
              <a:rPr lang="en-US"/>
              <a:pPr>
                <a:defRPr/>
              </a:pPr>
              <a:t>12/28/2020</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CA4DE317-4465-49E9-9CAC-FEEEA90B34B3}" type="slidenum">
              <a:rPr lang="en-US" altLang="en-US"/>
              <a:pPr>
                <a:defRPr/>
              </a:pPr>
              <a:t>‹#›</a:t>
            </a:fld>
            <a:endParaRPr lang="en-US" altLang="en-US"/>
          </a:p>
        </p:txBody>
      </p:sp>
    </p:spTree>
    <p:extLst>
      <p:ext uri="{BB962C8B-B14F-4D97-AF65-F5344CB8AC3E}">
        <p14:creationId xmlns:p14="http://schemas.microsoft.com/office/powerpoint/2010/main" val="2884477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E3A55C2-FBBE-4D89-9CC7-143C5E92CCB9}" type="datetimeFigureOut">
              <a:rPr lang="en-US"/>
              <a:pPr>
                <a:defRPr/>
              </a:pPr>
              <a:t>12/28/2020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A8C160-457C-4895-8429-C9F8E8199C7C}" type="slidenum">
              <a:rPr lang="en-US" altLang="en-US"/>
              <a:pPr>
                <a:defRPr/>
              </a:pPr>
              <a:t>‹#›</a:t>
            </a:fld>
            <a:endParaRPr lang="en-US" altLang="en-US"/>
          </a:p>
        </p:txBody>
      </p:sp>
    </p:spTree>
    <p:extLst>
      <p:ext uri="{BB962C8B-B14F-4D97-AF65-F5344CB8AC3E}">
        <p14:creationId xmlns:p14="http://schemas.microsoft.com/office/powerpoint/2010/main" val="1912248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3D28F96-339D-431A-A0B4-582B0910A5FB}" type="datetimeFigureOut">
              <a:rPr lang="en-US"/>
              <a:pPr>
                <a:defRPr/>
              </a:pPr>
              <a:t>12/28/2020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2C3CFD9-4557-4F66-96E8-98C82207B5D9}" type="slidenum">
              <a:rPr lang="en-US" altLang="en-US"/>
              <a:pPr>
                <a:defRPr/>
              </a:pPr>
              <a:t>‹#›</a:t>
            </a:fld>
            <a:endParaRPr lang="en-US" altLang="en-US"/>
          </a:p>
        </p:txBody>
      </p:sp>
    </p:spTree>
    <p:extLst>
      <p:ext uri="{BB962C8B-B14F-4D97-AF65-F5344CB8AC3E}">
        <p14:creationId xmlns:p14="http://schemas.microsoft.com/office/powerpoint/2010/main" val="2542470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3642F9E-DA95-483A-A196-5F581DEBCEB5}" type="datetimeFigureOut">
              <a:rPr lang="en-US"/>
              <a:pPr>
                <a:defRPr/>
              </a:pPr>
              <a:t>12/28/2020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9692AC7-977A-4E79-BEDB-01CC3E1D0C53}" type="slidenum">
              <a:rPr lang="en-US" altLang="en-US"/>
              <a:pPr>
                <a:defRPr/>
              </a:pPr>
              <a:t>‹#›</a:t>
            </a:fld>
            <a:endParaRPr lang="en-US" altLang="en-US"/>
          </a:p>
        </p:txBody>
      </p:sp>
    </p:spTree>
    <p:extLst>
      <p:ext uri="{BB962C8B-B14F-4D97-AF65-F5344CB8AC3E}">
        <p14:creationId xmlns:p14="http://schemas.microsoft.com/office/powerpoint/2010/main" val="295592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74833D8-31D4-4DFB-8D24-9EFCDB23F019}" type="datetimeFigureOut">
              <a:rPr lang="en-US"/>
              <a:pPr>
                <a:defRPr/>
              </a:pPr>
              <a:t>12/28/2020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54D8E2B-12B7-4688-875B-BDA264BB5501}" type="slidenum">
              <a:rPr lang="en-US" altLang="en-US"/>
              <a:pPr>
                <a:defRPr/>
              </a:pPr>
              <a:t>‹#›</a:t>
            </a:fld>
            <a:endParaRPr lang="en-US" altLang="en-US"/>
          </a:p>
        </p:txBody>
      </p:sp>
    </p:spTree>
    <p:extLst>
      <p:ext uri="{BB962C8B-B14F-4D97-AF65-F5344CB8AC3E}">
        <p14:creationId xmlns:p14="http://schemas.microsoft.com/office/powerpoint/2010/main" val="2512727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F669ED4-06E6-4E65-A6F9-1F5F6A9E7B65}" type="datetimeFigureOut">
              <a:rPr lang="en-US"/>
              <a:pPr>
                <a:defRPr/>
              </a:pPr>
              <a:t>12/28/2020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BBD1FAA-DAED-4432-8C1B-9402F97EC852}" type="slidenum">
              <a:rPr lang="en-US" altLang="en-US"/>
              <a:pPr>
                <a:defRPr/>
              </a:pPr>
              <a:t>‹#›</a:t>
            </a:fld>
            <a:endParaRPr lang="en-US" altLang="en-US"/>
          </a:p>
        </p:txBody>
      </p:sp>
    </p:spTree>
    <p:extLst>
      <p:ext uri="{BB962C8B-B14F-4D97-AF65-F5344CB8AC3E}">
        <p14:creationId xmlns:p14="http://schemas.microsoft.com/office/powerpoint/2010/main" val="19200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C9D5539-6D42-4CA3-B013-26A208155C94}" type="datetimeFigureOut">
              <a:rPr lang="en-US"/>
              <a:pPr>
                <a:defRPr/>
              </a:pPr>
              <a:t>12/28/2020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D99F57-C09A-48D7-A5AE-D200454A958C}" type="slidenum">
              <a:rPr lang="en-US" altLang="en-US"/>
              <a:pPr>
                <a:defRPr/>
              </a:pPr>
              <a:t>‹#›</a:t>
            </a:fld>
            <a:endParaRPr lang="en-US" altLang="en-US"/>
          </a:p>
        </p:txBody>
      </p:sp>
    </p:spTree>
    <p:extLst>
      <p:ext uri="{BB962C8B-B14F-4D97-AF65-F5344CB8AC3E}">
        <p14:creationId xmlns:p14="http://schemas.microsoft.com/office/powerpoint/2010/main" val="1677306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EE57B55-C174-4B4B-A8C9-313515F1E445}" type="datetimeFigureOut">
              <a:rPr lang="en-US"/>
              <a:pPr>
                <a:defRPr/>
              </a:pPr>
              <a:t>12/28/2020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F697D29-2C75-4421-ACE4-DFD6B0B46023}" type="slidenum">
              <a:rPr lang="en-US" altLang="en-US"/>
              <a:pPr>
                <a:defRPr/>
              </a:pPr>
              <a:t>‹#›</a:t>
            </a:fld>
            <a:endParaRPr lang="en-US" altLang="en-US"/>
          </a:p>
        </p:txBody>
      </p:sp>
    </p:spTree>
    <p:extLst>
      <p:ext uri="{BB962C8B-B14F-4D97-AF65-F5344CB8AC3E}">
        <p14:creationId xmlns:p14="http://schemas.microsoft.com/office/powerpoint/2010/main" val="2879445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576CE110-9196-496B-A7FE-E4B7B56840DF}" type="datetimeFigureOut">
              <a:rPr lang="en-US"/>
              <a:pPr>
                <a:defRPr/>
              </a:pPr>
              <a:t>12/28/2020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CA1FB99-579B-41F3-A6E0-9B5E2227AA9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3.0/" TargetMode="External"/><Relationship Id="rId2" Type="http://schemas.openxmlformats.org/officeDocument/2006/relationships/hyperlink" Target="https://vtechworks.lib.vt.edu/handle/10919/84848"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creativecommons.org/licenses/by/4.0/" TargetMode="Externa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https://commons.wikimedia.org/wiki/Category:Figures_from_Fundamentals_of_Business_by_Skripak"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hdl.handle.net/10919/70961" TargetMode="Externa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creativecommons.org/licenses/by-nc-sa/3.0/"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Pricing Strategy</a:t>
            </a:r>
            <a:endParaRPr lang="en-US" dirty="0"/>
          </a:p>
        </p:txBody>
      </p:sp>
      <p:sp>
        <p:nvSpPr>
          <p:cNvPr id="14" name="Rectangle 4"/>
          <p:cNvSpPr>
            <a:spLocks noChangeArrowheads="1"/>
          </p:cNvSpPr>
          <p:nvPr/>
        </p:nvSpPr>
        <p:spPr bwMode="auto">
          <a:xfrm>
            <a:off x="3817937" y="6567488"/>
            <a:ext cx="517366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100" dirty="0">
                <a:latin typeface="Arial" panose="020B0604020202020204" pitchFamily="34" charset="0"/>
              </a:rPr>
              <a:t>Download this book for free at: </a:t>
            </a:r>
            <a:r>
              <a:rPr lang="en-US" altLang="en-US" sz="1100" dirty="0">
                <a:latin typeface="Arial" panose="020B0604020202020204" pitchFamily="34" charset="0"/>
                <a:hlinkClick r:id="rId2"/>
              </a:rPr>
              <a:t>https://vtechworks.lib.vt.edu/handle/10919/84848</a:t>
            </a:r>
            <a:r>
              <a:rPr lang="en-US" altLang="en-US" sz="1100" dirty="0">
                <a:latin typeface="Arial" panose="020B0604020202020204" pitchFamily="34" charset="0"/>
              </a:rPr>
              <a:t> </a:t>
            </a:r>
            <a:endParaRPr lang="en-US" altLang="en-US" sz="1100" dirty="0"/>
          </a:p>
        </p:txBody>
      </p:sp>
      <p:sp>
        <p:nvSpPr>
          <p:cNvPr id="15" name="TextBox 1"/>
          <p:cNvSpPr txBox="1">
            <a:spLocks noChangeArrowheads="1"/>
          </p:cNvSpPr>
          <p:nvPr/>
        </p:nvSpPr>
        <p:spPr bwMode="auto">
          <a:xfrm>
            <a:off x="23813" y="6572250"/>
            <a:ext cx="30003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200">
                <a:latin typeface="Arial" panose="020B0604020202020204" pitchFamily="34" charset="0"/>
              </a:rPr>
              <a:t>Adapted from </a:t>
            </a:r>
            <a:r>
              <a:rPr lang="en-US" altLang="en-US" sz="1200" i="1">
                <a:latin typeface="Arial" panose="020B0604020202020204" pitchFamily="34" charset="0"/>
              </a:rPr>
              <a:t>Fundamentals of Business </a:t>
            </a:r>
            <a:endParaRPr lang="en-US" altLang="en-US" sz="1200">
              <a:latin typeface="Arial" panose="020B0604020202020204" pitchFamily="34" charset="0"/>
            </a:endParaRPr>
          </a:p>
        </p:txBody>
      </p:sp>
      <p:pic>
        <p:nvPicPr>
          <p:cNvPr id="16" name="Picture 1569" descr="BY-NC-SA" title="Creative commons licens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6621916"/>
            <a:ext cx="922337" cy="173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6"/>
          <p:cNvSpPr txBox="1"/>
          <p:nvPr/>
        </p:nvSpPr>
        <p:spPr>
          <a:xfrm>
            <a:off x="152400" y="6206320"/>
            <a:ext cx="7631705" cy="369332"/>
          </a:xfrm>
          <a:prstGeom prst="rect">
            <a:avLst/>
          </a:prstGeom>
          <a:noFill/>
        </p:spPr>
        <p:txBody>
          <a:bodyPr wrap="none" rtlCol="0">
            <a:spAutoFit/>
          </a:bodyPr>
          <a:lstStyle/>
          <a:p>
            <a:r>
              <a:rPr lang="en-US" sz="1600" dirty="0"/>
              <a:t>©William Klinger. This work is licensed under a </a:t>
            </a:r>
            <a:r>
              <a:rPr lang="en-US" sz="1600" dirty="0">
                <a:hlinkClick r:id="rId5"/>
              </a:rPr>
              <a:t>Creative Commons Attribution 4.0 license</a:t>
            </a:r>
            <a:r>
              <a:rPr lang="en-US" dirty="0"/>
              <a:t> </a:t>
            </a:r>
          </a:p>
        </p:txBody>
      </p:sp>
      <p:pic>
        <p:nvPicPr>
          <p:cNvPr id="18" name="Picture 2" descr="https://mirrors.creativecommons.org/presskit/buttons/88x31/png/by.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84105" y="6276998"/>
            <a:ext cx="716164" cy="250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1787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 Life Cycle</a:t>
            </a:r>
          </a:p>
        </p:txBody>
      </p:sp>
      <p:pic>
        <p:nvPicPr>
          <p:cNvPr id="4" name="Content Placeholder 3" descr="Stages" title="Product life cycl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07079" y="1219200"/>
            <a:ext cx="6553200" cy="2577102"/>
          </a:xfrm>
          <a:prstGeom prst="rect">
            <a:avLst/>
          </a:prstGeom>
          <a:noFill/>
        </p:spPr>
      </p:pic>
      <p:graphicFrame>
        <p:nvGraphicFramePr>
          <p:cNvPr id="5" name="Table 4" descr="characteristics of each stage." title="product life cycle"/>
          <p:cNvGraphicFramePr>
            <a:graphicFrameLocks noGrp="1"/>
          </p:cNvGraphicFramePr>
          <p:nvPr>
            <p:extLst>
              <p:ext uri="{D42A27DB-BD31-4B8C-83A1-F6EECF244321}">
                <p14:modId xmlns:p14="http://schemas.microsoft.com/office/powerpoint/2010/main" val="1591769232"/>
              </p:ext>
            </p:extLst>
          </p:nvPr>
        </p:nvGraphicFramePr>
        <p:xfrm>
          <a:off x="381000" y="3763645"/>
          <a:ext cx="8303079" cy="2552703"/>
        </p:xfrm>
        <a:graphic>
          <a:graphicData uri="http://schemas.openxmlformats.org/drawingml/2006/table">
            <a:tbl>
              <a:tblPr firstRow="1" firstCol="1" bandRow="1">
                <a:tableStyleId>{5C22544A-7EE6-4342-B048-85BDC9FD1C3A}</a:tableStyleId>
              </a:tblPr>
              <a:tblGrid>
                <a:gridCol w="1902280">
                  <a:extLst>
                    <a:ext uri="{9D8B030D-6E8A-4147-A177-3AD203B41FA5}">
                      <a16:colId xmlns:a16="http://schemas.microsoft.com/office/drawing/2014/main" val="898111579"/>
                    </a:ext>
                  </a:extLst>
                </a:gridCol>
                <a:gridCol w="1600200">
                  <a:extLst>
                    <a:ext uri="{9D8B030D-6E8A-4147-A177-3AD203B41FA5}">
                      <a16:colId xmlns:a16="http://schemas.microsoft.com/office/drawing/2014/main" val="3601385058"/>
                    </a:ext>
                  </a:extLst>
                </a:gridCol>
                <a:gridCol w="1600200">
                  <a:extLst>
                    <a:ext uri="{9D8B030D-6E8A-4147-A177-3AD203B41FA5}">
                      <a16:colId xmlns:a16="http://schemas.microsoft.com/office/drawing/2014/main" val="2218704345"/>
                    </a:ext>
                  </a:extLst>
                </a:gridCol>
                <a:gridCol w="1600200">
                  <a:extLst>
                    <a:ext uri="{9D8B030D-6E8A-4147-A177-3AD203B41FA5}">
                      <a16:colId xmlns:a16="http://schemas.microsoft.com/office/drawing/2014/main" val="1564766608"/>
                    </a:ext>
                  </a:extLst>
                </a:gridCol>
                <a:gridCol w="1600199">
                  <a:extLst>
                    <a:ext uri="{9D8B030D-6E8A-4147-A177-3AD203B41FA5}">
                      <a16:colId xmlns:a16="http://schemas.microsoft.com/office/drawing/2014/main" val="1117475547"/>
                    </a:ext>
                  </a:extLst>
                </a:gridCol>
              </a:tblGrid>
              <a:tr h="0">
                <a:tc>
                  <a:txBody>
                    <a:bodyPr/>
                    <a:lstStyle/>
                    <a:p>
                      <a:pPr marL="0" marR="0" indent="0" algn="r">
                        <a:lnSpc>
                          <a:spcPct val="150000"/>
                        </a:lnSpc>
                        <a:spcBef>
                          <a:spcPts val="600"/>
                        </a:spcBef>
                        <a:spcAft>
                          <a:spcPts val="600"/>
                        </a:spcAft>
                      </a:pPr>
                      <a:r>
                        <a:rPr lang="en-US" sz="1400">
                          <a:effectLst/>
                        </a:rPr>
                        <a:t>Stage:</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b"/>
                </a:tc>
                <a:tc>
                  <a:txBody>
                    <a:bodyPr/>
                    <a:lstStyle/>
                    <a:p>
                      <a:pPr marL="0" marR="0" indent="0" algn="ctr">
                        <a:lnSpc>
                          <a:spcPct val="150000"/>
                        </a:lnSpc>
                        <a:spcBef>
                          <a:spcPts val="600"/>
                        </a:spcBef>
                        <a:spcAft>
                          <a:spcPts val="600"/>
                        </a:spcAft>
                      </a:pPr>
                      <a:r>
                        <a:rPr lang="en-US" sz="1400">
                          <a:effectLst/>
                        </a:rPr>
                        <a:t>Introduction</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b"/>
                </a:tc>
                <a:tc>
                  <a:txBody>
                    <a:bodyPr/>
                    <a:lstStyle/>
                    <a:p>
                      <a:pPr marL="0" marR="0" indent="0" algn="ctr">
                        <a:lnSpc>
                          <a:spcPct val="150000"/>
                        </a:lnSpc>
                        <a:spcBef>
                          <a:spcPts val="600"/>
                        </a:spcBef>
                        <a:spcAft>
                          <a:spcPts val="600"/>
                        </a:spcAft>
                      </a:pPr>
                      <a:r>
                        <a:rPr lang="en-US" sz="1400">
                          <a:effectLst/>
                        </a:rPr>
                        <a:t>Growth</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tc>
                <a:tc>
                  <a:txBody>
                    <a:bodyPr/>
                    <a:lstStyle/>
                    <a:p>
                      <a:pPr marL="0" marR="0" indent="0" algn="ctr">
                        <a:lnSpc>
                          <a:spcPct val="150000"/>
                        </a:lnSpc>
                        <a:spcBef>
                          <a:spcPts val="600"/>
                        </a:spcBef>
                        <a:spcAft>
                          <a:spcPts val="600"/>
                        </a:spcAft>
                      </a:pPr>
                      <a:r>
                        <a:rPr lang="en-US" sz="1400" dirty="0">
                          <a:effectLst/>
                        </a:rPr>
                        <a:t>Maturity</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tc>
                <a:tc>
                  <a:txBody>
                    <a:bodyPr/>
                    <a:lstStyle/>
                    <a:p>
                      <a:pPr marL="0" marR="0" indent="0" algn="ctr">
                        <a:lnSpc>
                          <a:spcPct val="150000"/>
                        </a:lnSpc>
                        <a:spcBef>
                          <a:spcPts val="600"/>
                        </a:spcBef>
                        <a:spcAft>
                          <a:spcPts val="600"/>
                        </a:spcAft>
                      </a:pPr>
                      <a:r>
                        <a:rPr lang="en-US" sz="1400">
                          <a:effectLst/>
                        </a:rPr>
                        <a:t>Decline</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tc>
                <a:extLst>
                  <a:ext uri="{0D108BD9-81ED-4DB2-BD59-A6C34878D82A}">
                    <a16:rowId xmlns:a16="http://schemas.microsoft.com/office/drawing/2014/main" val="2879785559"/>
                  </a:ext>
                </a:extLst>
              </a:tr>
              <a:tr h="0">
                <a:tc>
                  <a:txBody>
                    <a:bodyPr/>
                    <a:lstStyle/>
                    <a:p>
                      <a:pPr marL="0" marR="0" indent="0">
                        <a:lnSpc>
                          <a:spcPct val="150000"/>
                        </a:lnSpc>
                        <a:spcBef>
                          <a:spcPts val="600"/>
                        </a:spcBef>
                        <a:spcAft>
                          <a:spcPts val="600"/>
                        </a:spcAft>
                      </a:pPr>
                      <a:r>
                        <a:rPr lang="en-US" sz="1200">
                          <a:effectLst/>
                        </a:rPr>
                        <a:t>Price Levels</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dirty="0">
                          <a:effectLst/>
                        </a:rPr>
                        <a:t>Depends on choice of introductory strategy</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dirty="0">
                          <a:effectLst/>
                        </a:rPr>
                        <a:t>Converges as competitors enter market</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a:effectLst/>
                        </a:rPr>
                        <a:t>Initially high but tend to decline as growth disappears</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a:effectLst/>
                        </a:rPr>
                        <a:t>Initially declines but may rise as competitors exit</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extLst>
                  <a:ext uri="{0D108BD9-81ED-4DB2-BD59-A6C34878D82A}">
                    <a16:rowId xmlns:a16="http://schemas.microsoft.com/office/drawing/2014/main" val="1668166544"/>
                  </a:ext>
                </a:extLst>
              </a:tr>
              <a:tr h="0">
                <a:tc>
                  <a:txBody>
                    <a:bodyPr/>
                    <a:lstStyle/>
                    <a:p>
                      <a:pPr marL="0" marR="0" indent="0">
                        <a:lnSpc>
                          <a:spcPct val="150000"/>
                        </a:lnSpc>
                        <a:spcBef>
                          <a:spcPts val="600"/>
                        </a:spcBef>
                        <a:spcAft>
                          <a:spcPts val="600"/>
                        </a:spcAft>
                      </a:pPr>
                      <a:r>
                        <a:rPr lang="en-US" sz="1200">
                          <a:effectLst/>
                        </a:rPr>
                        <a:t>Number of Competitors</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dirty="0">
                          <a:effectLst/>
                        </a:rPr>
                        <a:t>Few</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a:effectLst/>
                        </a:rPr>
                        <a:t>Rapidly Rising</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a:effectLst/>
                        </a:rPr>
                        <a:t>Begins to decline through consolidation</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dirty="0">
                          <a:effectLst/>
                        </a:rPr>
                        <a:t>Few or one</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extLst>
                  <a:ext uri="{0D108BD9-81ED-4DB2-BD59-A6C34878D82A}">
                    <a16:rowId xmlns:a16="http://schemas.microsoft.com/office/drawing/2014/main" val="2142093084"/>
                  </a:ext>
                </a:extLst>
              </a:tr>
              <a:tr h="0">
                <a:tc>
                  <a:txBody>
                    <a:bodyPr/>
                    <a:lstStyle/>
                    <a:p>
                      <a:pPr marL="0" marR="0" indent="0">
                        <a:lnSpc>
                          <a:spcPct val="150000"/>
                        </a:lnSpc>
                        <a:spcBef>
                          <a:spcPts val="600"/>
                        </a:spcBef>
                        <a:spcAft>
                          <a:spcPts val="600"/>
                        </a:spcAft>
                      </a:pPr>
                      <a:r>
                        <a:rPr lang="en-US" sz="1200">
                          <a:effectLst/>
                        </a:rPr>
                        <a:t>Industry Profits</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a:effectLst/>
                        </a:rPr>
                        <a:t>Negative</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a:effectLst/>
                        </a:rPr>
                        <a:t>Rising</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a:effectLst/>
                        </a:rPr>
                        <a:t>Highest</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a:effectLst/>
                        </a:rPr>
                        <a:t>Declining</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extLst>
                  <a:ext uri="{0D108BD9-81ED-4DB2-BD59-A6C34878D82A}">
                    <a16:rowId xmlns:a16="http://schemas.microsoft.com/office/drawing/2014/main" val="2712014688"/>
                  </a:ext>
                </a:extLst>
              </a:tr>
              <a:tr h="0">
                <a:tc>
                  <a:txBody>
                    <a:bodyPr/>
                    <a:lstStyle/>
                    <a:p>
                      <a:pPr marL="0" marR="0" indent="0">
                        <a:lnSpc>
                          <a:spcPct val="150000"/>
                        </a:lnSpc>
                        <a:spcBef>
                          <a:spcPts val="600"/>
                        </a:spcBef>
                        <a:spcAft>
                          <a:spcPts val="600"/>
                        </a:spcAft>
                      </a:pPr>
                      <a:r>
                        <a:rPr lang="en-US" sz="1200">
                          <a:effectLst/>
                        </a:rPr>
                        <a:t>Customers</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a:effectLst/>
                        </a:rPr>
                        <a:t>Few – Innovators Only</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a:effectLst/>
                        </a:rPr>
                        <a:t>Rising – Early Adopters</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a:effectLst/>
                        </a:rPr>
                        <a:t>High/Stable, begins to drop late in cycle</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a:effectLst/>
                        </a:rPr>
                        <a:t>Declining</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extLst>
                  <a:ext uri="{0D108BD9-81ED-4DB2-BD59-A6C34878D82A}">
                    <a16:rowId xmlns:a16="http://schemas.microsoft.com/office/drawing/2014/main" val="2678494617"/>
                  </a:ext>
                </a:extLst>
              </a:tr>
              <a:tr h="0">
                <a:tc>
                  <a:txBody>
                    <a:bodyPr/>
                    <a:lstStyle/>
                    <a:p>
                      <a:pPr marL="0" marR="0" indent="0">
                        <a:lnSpc>
                          <a:spcPct val="150000"/>
                        </a:lnSpc>
                        <a:spcBef>
                          <a:spcPts val="600"/>
                        </a:spcBef>
                        <a:spcAft>
                          <a:spcPts val="600"/>
                        </a:spcAft>
                      </a:pPr>
                      <a:r>
                        <a:rPr lang="en-US" sz="1200">
                          <a:effectLst/>
                        </a:rPr>
                        <a:t>Objectives</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a:effectLst/>
                        </a:rPr>
                        <a:t>Awareness and Adoption</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a:effectLst/>
                        </a:rPr>
                        <a:t>Gain Market Share</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a:effectLst/>
                        </a:rPr>
                        <a:t>Defend Share and Maximize Profits</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tc>
                  <a:txBody>
                    <a:bodyPr/>
                    <a:lstStyle/>
                    <a:p>
                      <a:pPr marL="0" marR="0" indent="0" algn="ctr">
                        <a:lnSpc>
                          <a:spcPct val="120000"/>
                        </a:lnSpc>
                        <a:spcBef>
                          <a:spcPts val="0"/>
                        </a:spcBef>
                        <a:spcAft>
                          <a:spcPts val="0"/>
                        </a:spcAft>
                      </a:pPr>
                      <a:r>
                        <a:rPr lang="en-US" sz="1200" dirty="0">
                          <a:effectLst/>
                        </a:rPr>
                        <a:t>Milk Remaining Value, Minimize Investment</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45720" marR="45720" marT="18415" marB="0" anchor="ctr"/>
                </a:tc>
                <a:extLst>
                  <a:ext uri="{0D108BD9-81ED-4DB2-BD59-A6C34878D82A}">
                    <a16:rowId xmlns:a16="http://schemas.microsoft.com/office/drawing/2014/main" val="2923376984"/>
                  </a:ext>
                </a:extLst>
              </a:tr>
            </a:tbl>
          </a:graphicData>
        </a:graphic>
      </p:graphicFrame>
      <p:sp>
        <p:nvSpPr>
          <p:cNvPr id="11" name="TextBox 1"/>
          <p:cNvSpPr txBox="1">
            <a:spLocks noChangeArrowheads="1"/>
          </p:cNvSpPr>
          <p:nvPr/>
        </p:nvSpPr>
        <p:spPr bwMode="auto">
          <a:xfrm>
            <a:off x="157163" y="6581775"/>
            <a:ext cx="86233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100" dirty="0">
                <a:latin typeface="Arial" panose="020B0604020202020204" pitchFamily="34" charset="0"/>
              </a:rPr>
              <a:t>Figure CC BY 4.0. Retrieved from: </a:t>
            </a:r>
            <a:r>
              <a:rPr lang="en-US" altLang="en-US" sz="1100" u="sng" dirty="0">
                <a:latin typeface="Arial" panose="020B0604020202020204" pitchFamily="34" charset="0"/>
                <a:hlinkClick r:id="rId3"/>
              </a:rPr>
              <a:t>https://commons.wikimedia.org/wiki/Category:Figures_from_Fundamentals_of_Business_by_Skripak</a:t>
            </a:r>
            <a:endParaRPr lang="en-US" altLang="en-US" sz="1100" dirty="0">
              <a:latin typeface="Arial" panose="020B0604020202020204" pitchFamily="34" charset="0"/>
            </a:endParaRPr>
          </a:p>
        </p:txBody>
      </p:sp>
    </p:spTree>
    <p:extLst>
      <p:ext uri="{BB962C8B-B14F-4D97-AF65-F5344CB8AC3E}">
        <p14:creationId xmlns:p14="http://schemas.microsoft.com/office/powerpoint/2010/main" val="1914169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 Life Cycle</a:t>
            </a:r>
          </a:p>
        </p:txBody>
      </p:sp>
      <p:sp>
        <p:nvSpPr>
          <p:cNvPr id="3" name="Content Placeholder 2"/>
          <p:cNvSpPr>
            <a:spLocks noGrp="1"/>
          </p:cNvSpPr>
          <p:nvPr>
            <p:ph idx="1"/>
          </p:nvPr>
        </p:nvSpPr>
        <p:spPr>
          <a:xfrm>
            <a:off x="1371600" y="1600200"/>
            <a:ext cx="7696200" cy="4525963"/>
          </a:xfrm>
        </p:spPr>
        <p:txBody>
          <a:bodyPr/>
          <a:lstStyle/>
          <a:p>
            <a:r>
              <a:rPr lang="en-US" dirty="0"/>
              <a:t>What does a firm do to the product in each stage?</a:t>
            </a:r>
          </a:p>
          <a:p>
            <a:r>
              <a:rPr lang="en-US" dirty="0"/>
              <a:t>What is the distribution like in each stage?</a:t>
            </a:r>
          </a:p>
          <a:p>
            <a:r>
              <a:rPr lang="en-US" dirty="0"/>
              <a:t>Give examples of products in each stage.</a:t>
            </a:r>
          </a:p>
        </p:txBody>
      </p:sp>
      <p:pic>
        <p:nvPicPr>
          <p:cNvPr id="4" name="Picture 1" descr="Cartoon, Icon, Light Bulb, Symb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6675"/>
            <a:ext cx="7334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2512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a:t>Review</a:t>
            </a:r>
            <a:br>
              <a:rPr lang="en-US" altLang="en-US"/>
            </a:br>
            <a:endParaRPr lang="en-US" altLang="en-US"/>
          </a:p>
        </p:txBody>
      </p:sp>
      <p:sp>
        <p:nvSpPr>
          <p:cNvPr id="6147" name="Content Placeholder 2"/>
          <p:cNvSpPr>
            <a:spLocks noGrp="1"/>
          </p:cNvSpPr>
          <p:nvPr>
            <p:ph idx="1"/>
          </p:nvPr>
        </p:nvSpPr>
        <p:spPr>
          <a:xfrm>
            <a:off x="1066800" y="1600200"/>
            <a:ext cx="8077200" cy="4525963"/>
          </a:xfrm>
        </p:spPr>
        <p:txBody>
          <a:bodyPr/>
          <a:lstStyle/>
          <a:p>
            <a:pPr lvl="0"/>
            <a:r>
              <a:rPr lang="en-US" dirty="0"/>
              <a:t>What is the marketing mix.</a:t>
            </a:r>
          </a:p>
          <a:p>
            <a:r>
              <a:rPr lang="en-US" dirty="0"/>
              <a:t>Explain marketing research.</a:t>
            </a:r>
          </a:p>
          <a:p>
            <a:pPr lvl="0"/>
            <a:r>
              <a:rPr lang="en-US" dirty="0"/>
              <a:t>Discuss various branding strategies.</a:t>
            </a:r>
          </a:p>
          <a:p>
            <a:pPr lvl="0"/>
            <a:r>
              <a:rPr lang="en-US" dirty="0"/>
              <a:t>Describe different types of promotion.</a:t>
            </a:r>
          </a:p>
          <a:p>
            <a:pPr lvl="0"/>
            <a:r>
              <a:rPr lang="en-US" dirty="0"/>
              <a:t>What is customer-relationship management?</a:t>
            </a:r>
          </a:p>
          <a:p>
            <a:pPr lvl="0"/>
            <a:r>
              <a:rPr lang="en-US" dirty="0"/>
              <a:t>Identify the advantages and disadvantages of social media marketing.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dirty="0"/>
              <a:t>Learning Objectives</a:t>
            </a:r>
          </a:p>
        </p:txBody>
      </p:sp>
      <p:sp>
        <p:nvSpPr>
          <p:cNvPr id="7171" name="Content Placeholder 2"/>
          <p:cNvSpPr>
            <a:spLocks noGrp="1"/>
          </p:cNvSpPr>
          <p:nvPr>
            <p:ph idx="1"/>
          </p:nvPr>
        </p:nvSpPr>
        <p:spPr>
          <a:xfrm>
            <a:off x="1219200" y="1600200"/>
            <a:ext cx="7772400" cy="4525963"/>
          </a:xfrm>
        </p:spPr>
        <p:txBody>
          <a:bodyPr/>
          <a:lstStyle/>
          <a:p>
            <a:r>
              <a:rPr lang="en-US" dirty="0"/>
              <a:t>Identify pricing  strategies that are appropriate for new and existing products</a:t>
            </a:r>
          </a:p>
          <a:p>
            <a:r>
              <a:rPr lang="en-US" dirty="0"/>
              <a:t>Understand the stages of the product life cycle.</a:t>
            </a:r>
          </a:p>
          <a:p>
            <a:pPr marL="0" indent="0">
              <a:buNone/>
            </a:pPr>
            <a:endParaRPr lang="en-US" dirty="0"/>
          </a:p>
        </p:txBody>
      </p:sp>
      <p:pic>
        <p:nvPicPr>
          <p:cNvPr id="2" name="Picture 1" descr="Xbox fo $59.99" title="Price ta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67200" y="3459163"/>
            <a:ext cx="3581400" cy="2686050"/>
          </a:xfrm>
          <a:prstGeom prst="rect">
            <a:avLst/>
          </a:prstGeom>
        </p:spPr>
      </p:pic>
      <p:sp>
        <p:nvSpPr>
          <p:cNvPr id="8" name="Rectangle 4"/>
          <p:cNvSpPr>
            <a:spLocks noChangeArrowheads="1"/>
          </p:cNvSpPr>
          <p:nvPr/>
        </p:nvSpPr>
        <p:spPr bwMode="auto">
          <a:xfrm>
            <a:off x="4048125" y="6567488"/>
            <a:ext cx="45847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a:latin typeface="Arial" panose="020B0604020202020204" pitchFamily="34" charset="0"/>
              </a:rPr>
              <a:t>Download this book for free at: </a:t>
            </a:r>
            <a:r>
              <a:rPr lang="en-US" altLang="en-US" sz="1200">
                <a:latin typeface="Arial" panose="020B0604020202020204" pitchFamily="34" charset="0"/>
                <a:hlinkClick r:id="rId3"/>
              </a:rPr>
              <a:t>ttp://hdl.handle.net/10919/70961</a:t>
            </a:r>
            <a:endParaRPr lang="en-US" altLang="en-US" sz="1200"/>
          </a:p>
        </p:txBody>
      </p:sp>
      <p:sp>
        <p:nvSpPr>
          <p:cNvPr id="9" name="TextBox 10"/>
          <p:cNvSpPr txBox="1">
            <a:spLocks noChangeArrowheads="1"/>
          </p:cNvSpPr>
          <p:nvPr/>
        </p:nvSpPr>
        <p:spPr bwMode="auto">
          <a:xfrm>
            <a:off x="23813" y="6572250"/>
            <a:ext cx="30003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200">
                <a:latin typeface="Arial" panose="020B0604020202020204" pitchFamily="34" charset="0"/>
              </a:rPr>
              <a:t>Adapted from </a:t>
            </a:r>
            <a:r>
              <a:rPr lang="en-US" altLang="en-US" sz="1200" i="1">
                <a:latin typeface="Arial" panose="020B0604020202020204" pitchFamily="34" charset="0"/>
              </a:rPr>
              <a:t>Fundamentals of Business </a:t>
            </a:r>
            <a:endParaRPr lang="en-US" altLang="en-US" sz="1200">
              <a:latin typeface="Arial" panose="020B0604020202020204" pitchFamily="34" charset="0"/>
            </a:endParaRPr>
          </a:p>
        </p:txBody>
      </p:sp>
      <p:pic>
        <p:nvPicPr>
          <p:cNvPr id="11" name="Picture 1569" descr="BY-NC-SA" title="Creative commons licens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0063" y="6608182"/>
            <a:ext cx="922337" cy="173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Pricing Strategies</a:t>
            </a:r>
          </a:p>
        </p:txBody>
      </p:sp>
      <p:sp>
        <p:nvSpPr>
          <p:cNvPr id="3" name="Content Placeholder 2"/>
          <p:cNvSpPr>
            <a:spLocks noGrp="1"/>
          </p:cNvSpPr>
          <p:nvPr>
            <p:ph idx="1"/>
          </p:nvPr>
        </p:nvSpPr>
        <p:spPr>
          <a:xfrm>
            <a:off x="1600200" y="1600200"/>
            <a:ext cx="7543800" cy="4525963"/>
          </a:xfrm>
        </p:spPr>
        <p:txBody>
          <a:bodyPr/>
          <a:lstStyle/>
          <a:p>
            <a:r>
              <a:rPr lang="en-US" dirty="0">
                <a:solidFill>
                  <a:schemeClr val="accent1"/>
                </a:solidFill>
              </a:rPr>
              <a:t>Skimming strategy</a:t>
            </a:r>
          </a:p>
          <a:p>
            <a:pPr lvl="1"/>
            <a:r>
              <a:rPr lang="en-US" dirty="0"/>
              <a:t>Get customers with highest willingness to pay</a:t>
            </a:r>
          </a:p>
          <a:p>
            <a:r>
              <a:rPr lang="en-US" dirty="0">
                <a:solidFill>
                  <a:schemeClr val="accent1"/>
                </a:solidFill>
              </a:rPr>
              <a:t>Penetration strategy</a:t>
            </a:r>
          </a:p>
          <a:p>
            <a:pPr lvl="1"/>
            <a:r>
              <a:rPr lang="en-US" dirty="0"/>
              <a:t>Build market share</a:t>
            </a:r>
          </a:p>
          <a:p>
            <a:r>
              <a:rPr lang="en-US" dirty="0">
                <a:solidFill>
                  <a:schemeClr val="accent1"/>
                </a:solidFill>
              </a:rPr>
              <a:t>Cost-based pricing</a:t>
            </a:r>
          </a:p>
          <a:p>
            <a:pPr lvl="1"/>
            <a:r>
              <a:rPr lang="en-US" dirty="0"/>
              <a:t>Good or bad?</a:t>
            </a:r>
          </a:p>
          <a:p>
            <a:r>
              <a:rPr lang="en-US" dirty="0">
                <a:solidFill>
                  <a:schemeClr val="accent1"/>
                </a:solidFill>
              </a:rPr>
              <a:t>Demand-based pricing</a:t>
            </a:r>
          </a:p>
          <a:p>
            <a:pPr lvl="1"/>
            <a:r>
              <a:rPr lang="en-US" dirty="0"/>
              <a:t>Use supply/demand</a:t>
            </a:r>
          </a:p>
        </p:txBody>
      </p:sp>
    </p:spTree>
    <p:extLst>
      <p:ext uri="{BB962C8B-B14F-4D97-AF65-F5344CB8AC3E}">
        <p14:creationId xmlns:p14="http://schemas.microsoft.com/office/powerpoint/2010/main" val="3479667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Pricing Strategies</a:t>
            </a:r>
          </a:p>
        </p:txBody>
      </p:sp>
      <p:sp>
        <p:nvSpPr>
          <p:cNvPr id="3" name="Content Placeholder 2"/>
          <p:cNvSpPr>
            <a:spLocks noGrp="1"/>
          </p:cNvSpPr>
          <p:nvPr>
            <p:ph idx="1"/>
          </p:nvPr>
        </p:nvSpPr>
        <p:spPr>
          <a:xfrm>
            <a:off x="1600200" y="1600200"/>
            <a:ext cx="7543800" cy="4525963"/>
          </a:xfrm>
        </p:spPr>
        <p:txBody>
          <a:bodyPr/>
          <a:lstStyle/>
          <a:p>
            <a:r>
              <a:rPr lang="en-US" dirty="0">
                <a:solidFill>
                  <a:schemeClr val="accent1"/>
                </a:solidFill>
              </a:rPr>
              <a:t>Dynamic pricing</a:t>
            </a:r>
          </a:p>
          <a:p>
            <a:pPr lvl="1"/>
            <a:r>
              <a:rPr lang="en-US" dirty="0"/>
              <a:t>Price varies with time and circumstances</a:t>
            </a:r>
          </a:p>
          <a:p>
            <a:pPr lvl="1"/>
            <a:r>
              <a:rPr lang="en-US" dirty="0"/>
              <a:t>E.g. airline flights</a:t>
            </a:r>
          </a:p>
          <a:p>
            <a:r>
              <a:rPr lang="en-US" dirty="0">
                <a:solidFill>
                  <a:schemeClr val="accent1"/>
                </a:solidFill>
              </a:rPr>
              <a:t>Prestige pricing</a:t>
            </a:r>
          </a:p>
          <a:p>
            <a:pPr lvl="1"/>
            <a:r>
              <a:rPr lang="en-US" dirty="0"/>
              <a:t>Give impression of high quality</a:t>
            </a:r>
          </a:p>
          <a:p>
            <a:pPr lvl="1"/>
            <a:r>
              <a:rPr lang="en-US" dirty="0"/>
              <a:t>“Price is a proxy for quality”</a:t>
            </a:r>
          </a:p>
          <a:p>
            <a:pPr lvl="1"/>
            <a:r>
              <a:rPr lang="en-US" dirty="0"/>
              <a:t>E.g. cosmetics</a:t>
            </a:r>
          </a:p>
          <a:p>
            <a:endParaRPr lang="en-US" dirty="0"/>
          </a:p>
        </p:txBody>
      </p:sp>
    </p:spTree>
    <p:extLst>
      <p:ext uri="{BB962C8B-B14F-4D97-AF65-F5344CB8AC3E}">
        <p14:creationId xmlns:p14="http://schemas.microsoft.com/office/powerpoint/2010/main" val="278434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Pricing Strategies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80" y="1752600"/>
            <a:ext cx="5958840" cy="4704347"/>
          </a:xfrm>
          <a:prstGeom prst="rect">
            <a:avLst/>
          </a:prstGeom>
        </p:spPr>
      </p:pic>
    </p:spTree>
    <p:extLst>
      <p:ext uri="{BB962C8B-B14F-4D97-AF65-F5344CB8AC3E}">
        <p14:creationId xmlns:p14="http://schemas.microsoft.com/office/powerpoint/2010/main" val="359181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Pricing Strategies</a:t>
            </a:r>
          </a:p>
        </p:txBody>
      </p:sp>
      <p:sp>
        <p:nvSpPr>
          <p:cNvPr id="3" name="Content Placeholder 2"/>
          <p:cNvSpPr>
            <a:spLocks noGrp="1"/>
          </p:cNvSpPr>
          <p:nvPr>
            <p:ph idx="1"/>
          </p:nvPr>
        </p:nvSpPr>
        <p:spPr>
          <a:xfrm>
            <a:off x="1371600" y="1600200"/>
            <a:ext cx="7696200" cy="4525963"/>
          </a:xfrm>
        </p:spPr>
        <p:txBody>
          <a:bodyPr/>
          <a:lstStyle/>
          <a:p>
            <a:r>
              <a:rPr lang="en-US" dirty="0">
                <a:solidFill>
                  <a:schemeClr val="accent1"/>
                </a:solidFill>
              </a:rPr>
              <a:t>Odd-even pricing</a:t>
            </a:r>
          </a:p>
          <a:p>
            <a:pPr lvl="1"/>
            <a:r>
              <a:rPr lang="en-US" dirty="0"/>
              <a:t>Uses psychology</a:t>
            </a:r>
          </a:p>
          <a:p>
            <a:pPr lvl="1"/>
            <a:r>
              <a:rPr lang="en-US" dirty="0"/>
              <a:t>$9.99 viewed as cheaper than $10.00</a:t>
            </a:r>
          </a:p>
          <a:p>
            <a:pPr lvl="1"/>
            <a:r>
              <a:rPr lang="en-US" dirty="0"/>
              <a:t>Why do some stores price $9.98, $9.97, $9.96?</a:t>
            </a:r>
          </a:p>
          <a:p>
            <a:r>
              <a:rPr lang="en-US" dirty="0">
                <a:solidFill>
                  <a:schemeClr val="accent1"/>
                </a:solidFill>
              </a:rPr>
              <a:t>Loss leaders</a:t>
            </a:r>
          </a:p>
          <a:p>
            <a:pPr lvl="1"/>
            <a:r>
              <a:rPr lang="en-US" dirty="0"/>
              <a:t>Price one item low</a:t>
            </a:r>
          </a:p>
          <a:p>
            <a:pPr lvl="1"/>
            <a:r>
              <a:rPr lang="en-US" dirty="0"/>
              <a:t>Hope to entice customer to buy up or complementary product</a:t>
            </a:r>
          </a:p>
        </p:txBody>
      </p:sp>
    </p:spTree>
    <p:extLst>
      <p:ext uri="{BB962C8B-B14F-4D97-AF65-F5344CB8AC3E}">
        <p14:creationId xmlns:p14="http://schemas.microsoft.com/office/powerpoint/2010/main" val="3955498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Pricing Strategies</a:t>
            </a:r>
          </a:p>
        </p:txBody>
      </p:sp>
      <p:sp>
        <p:nvSpPr>
          <p:cNvPr id="3" name="Content Placeholder 2"/>
          <p:cNvSpPr>
            <a:spLocks noGrp="1"/>
          </p:cNvSpPr>
          <p:nvPr>
            <p:ph idx="1"/>
          </p:nvPr>
        </p:nvSpPr>
        <p:spPr>
          <a:xfrm>
            <a:off x="1371600" y="1600200"/>
            <a:ext cx="7696200" cy="4525963"/>
          </a:xfrm>
        </p:spPr>
        <p:txBody>
          <a:bodyPr/>
          <a:lstStyle/>
          <a:p>
            <a:r>
              <a:rPr lang="en-US" dirty="0">
                <a:solidFill>
                  <a:schemeClr val="accent1"/>
                </a:solidFill>
              </a:rPr>
              <a:t>Bundling</a:t>
            </a:r>
          </a:p>
          <a:p>
            <a:pPr lvl="1"/>
            <a:r>
              <a:rPr lang="en-US" dirty="0"/>
              <a:t>Combine two products or services</a:t>
            </a:r>
          </a:p>
          <a:p>
            <a:pPr lvl="1"/>
            <a:r>
              <a:rPr lang="en-US" dirty="0"/>
              <a:t>E.g. Cable TV, car </a:t>
            </a:r>
            <a:br>
              <a:rPr lang="en-US" dirty="0"/>
            </a:br>
            <a:r>
              <a:rPr lang="en-US" dirty="0"/>
              <a:t>packages</a:t>
            </a:r>
          </a:p>
        </p:txBody>
      </p:sp>
      <p:pic>
        <p:nvPicPr>
          <p:cNvPr id="1026" name="Picture 2" descr="FREE Shipping : memes">
            <a:extLst>
              <a:ext uri="{FF2B5EF4-FFF2-40B4-BE49-F238E27FC236}">
                <a16:creationId xmlns:a16="http://schemas.microsoft.com/office/drawing/2014/main" id="{D846FF5D-0EDA-46D3-9778-7F31D36B04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614700"/>
            <a:ext cx="3733800" cy="373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5810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Pricing Strategies</a:t>
            </a:r>
          </a:p>
        </p:txBody>
      </p:sp>
      <p:sp>
        <p:nvSpPr>
          <p:cNvPr id="3" name="Content Placeholder 2"/>
          <p:cNvSpPr>
            <a:spLocks noGrp="1"/>
          </p:cNvSpPr>
          <p:nvPr>
            <p:ph idx="1"/>
          </p:nvPr>
        </p:nvSpPr>
        <p:spPr>
          <a:xfrm>
            <a:off x="1371600" y="1600200"/>
            <a:ext cx="7696200" cy="4525963"/>
          </a:xfrm>
        </p:spPr>
        <p:txBody>
          <a:bodyPr/>
          <a:lstStyle/>
          <a:p>
            <a:r>
              <a:rPr lang="en-US" dirty="0">
                <a:solidFill>
                  <a:schemeClr val="accent1"/>
                </a:solidFill>
              </a:rPr>
              <a:t>Razor/Razor blade </a:t>
            </a:r>
            <a:r>
              <a:rPr lang="en-US" dirty="0"/>
              <a:t>strategy</a:t>
            </a:r>
          </a:p>
          <a:p>
            <a:pPr lvl="1"/>
            <a:r>
              <a:rPr lang="en-US" dirty="0"/>
              <a:t>Special case of bundling strategy</a:t>
            </a:r>
          </a:p>
          <a:p>
            <a:pPr lvl="1"/>
            <a:r>
              <a:rPr lang="en-US" dirty="0"/>
              <a:t>Sell initial product cheaply or for free</a:t>
            </a:r>
          </a:p>
          <a:p>
            <a:pPr lvl="1"/>
            <a:r>
              <a:rPr lang="en-US" dirty="0"/>
              <a:t>Make profit from </a:t>
            </a:r>
            <a:r>
              <a:rPr lang="en-US" i="1" dirty="0"/>
              <a:t>required</a:t>
            </a:r>
            <a:r>
              <a:rPr lang="en-US" dirty="0"/>
              <a:t> add-ons</a:t>
            </a:r>
          </a:p>
          <a:p>
            <a:r>
              <a:rPr lang="en-US" dirty="0"/>
              <a:t>Examples?</a:t>
            </a:r>
          </a:p>
        </p:txBody>
      </p:sp>
      <p:pic>
        <p:nvPicPr>
          <p:cNvPr id="4" name="Picture 1" descr="Cartoon, Icon, Light Bulb, 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05800" y="66675"/>
            <a:ext cx="7334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62671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7493</TotalTime>
  <Words>487</Words>
  <Application>Microsoft Office PowerPoint</Application>
  <PresentationFormat>On-screen Show (4:3)</PresentationFormat>
  <Paragraphs>94</Paragraphs>
  <Slides>11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Pricing Strategy</vt:lpstr>
      <vt:lpstr>Review </vt:lpstr>
      <vt:lpstr>Learning Objectives</vt:lpstr>
      <vt:lpstr>Pricing Strategies</vt:lpstr>
      <vt:lpstr>Pricing Strategies</vt:lpstr>
      <vt:lpstr>Pricing Strategies</vt:lpstr>
      <vt:lpstr>Pricing Strategies</vt:lpstr>
      <vt:lpstr>Pricing Strategies</vt:lpstr>
      <vt:lpstr>Pricing Strategies</vt:lpstr>
      <vt:lpstr>Product Life Cycle</vt:lpstr>
      <vt:lpstr>Product Life Cycle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Presentations</dc:title>
  <dc:creator>Administrator</dc:creator>
  <cp:lastModifiedBy>Klinger, Bill</cp:lastModifiedBy>
  <cp:revision>140</cp:revision>
  <dcterms:created xsi:type="dcterms:W3CDTF">2011-11-30T01:20:09Z</dcterms:created>
  <dcterms:modified xsi:type="dcterms:W3CDTF">2020-12-28T19:52:15Z</dcterms:modified>
</cp:coreProperties>
</file>