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301" r:id="rId2"/>
    <p:sldId id="260" r:id="rId3"/>
    <p:sldId id="273" r:id="rId4"/>
    <p:sldId id="290" r:id="rId5"/>
    <p:sldId id="291" r:id="rId6"/>
    <p:sldId id="302" r:id="rId7"/>
    <p:sldId id="292" r:id="rId8"/>
    <p:sldId id="293" r:id="rId9"/>
    <p:sldId id="294" r:id="rId10"/>
    <p:sldId id="295" r:id="rId11"/>
    <p:sldId id="296" r:id="rId12"/>
    <p:sldId id="297" r:id="rId13"/>
    <p:sldId id="298" r:id="rId14"/>
    <p:sldId id="299" r:id="rId15"/>
    <p:sldId id="300" r:id="rId16"/>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1" d="100"/>
          <a:sy n="81" d="100"/>
        </p:scale>
        <p:origin x="834" y="78"/>
      </p:cViewPr>
      <p:guideLst>
        <p:guide orient="horz" pos="2160"/>
        <p:guide pos="2880"/>
      </p:guideLst>
    </p:cSldViewPr>
  </p:slideViewPr>
  <p:notesTextViewPr>
    <p:cViewPr>
      <p:scale>
        <a:sx n="1" d="1"/>
        <a:sy n="1" d="1"/>
      </p:scale>
      <p:origin x="0" y="0"/>
    </p:cViewPr>
  </p:notesTextViewPr>
  <p:sorterViewPr>
    <p:cViewPr>
      <p:scale>
        <a:sx n="130" d="100"/>
        <a:sy n="13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a:defRPr/>
            </a:pPr>
            <a:fld id="{7576EDDE-B6F9-4106-B6B2-369F76182CDD}" type="datetimeFigureOut">
              <a:rPr lang="en-US"/>
              <a:pPr>
                <a:defRPr/>
              </a:pPr>
              <a:t>10/22/2020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a:defRPr/>
            </a:pPr>
            <a:fld id="{3A00B0B5-4A13-4BEE-A37E-2E462F6DD7F1}"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1031"/>
          <p:cNvSpPr>
            <a:spLocks noGrp="1" noChangeArrowheads="1"/>
          </p:cNvSpPr>
          <p:nvPr>
            <p:ph type="sldNum" sz="quarter" idx="5"/>
          </p:nvPr>
        </p:nvSpPr>
        <p:spPr>
          <a:noFill/>
        </p:spPr>
        <p:txBody>
          <a:bodyP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fld id="{35C03EDC-95ED-4EB4-9A9A-6FAEBB1A4A1A}" type="slidenum">
              <a:rPr lang="en-US" altLang="en-US" sz="1200"/>
              <a:pPr eaLnBrk="1" hangingPunct="1"/>
              <a:t>6</a:t>
            </a:fld>
            <a:endParaRPr lang="en-US" altLang="en-US" sz="1200"/>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p:spPr>
        <p:txBody>
          <a:bodyPr/>
          <a:lstStyle/>
          <a:p>
            <a:pPr eaLnBrk="1" hangingPunct="1"/>
            <a:r>
              <a:rPr lang="en-US" altLang="en-US">
                <a:latin typeface="Arial" panose="020B0604020202020204" pitchFamily="34" charset="0"/>
              </a:rPr>
              <a:t>Line Organizations</a:t>
            </a:r>
          </a:p>
          <a:p>
            <a:pPr eaLnBrk="1" hangingPunct="1"/>
            <a:r>
              <a:rPr lang="en-US" altLang="en-US">
                <a:latin typeface="Arial" panose="020B0604020202020204" pitchFamily="34" charset="0"/>
              </a:rPr>
              <a:t>a. the oldest and simplest form, establishes a direct flow of authority from the chief executive to subordinates</a:t>
            </a:r>
          </a:p>
          <a:p>
            <a:pPr eaLnBrk="1" hangingPunct="1"/>
            <a:r>
              <a:rPr lang="en-US" altLang="en-US">
                <a:latin typeface="Arial" panose="020B0604020202020204" pitchFamily="34" charset="0"/>
              </a:rPr>
              <a:t>b. has a clear chain of command – a set of relationships that indicates who gives direction to whom and who reports to whom</a:t>
            </a:r>
          </a:p>
          <a:p>
            <a:pPr eaLnBrk="1" hangingPunct="1"/>
            <a:r>
              <a:rPr lang="en-US" altLang="en-US">
                <a:latin typeface="Arial" panose="020B0604020202020204" pitchFamily="34" charset="0"/>
              </a:rPr>
              <a:t>c. helps to prevent buck passing</a:t>
            </a:r>
          </a:p>
          <a:p>
            <a:pPr eaLnBrk="1" hangingPunct="1"/>
            <a:r>
              <a:rPr lang="en-US" altLang="en-US">
                <a:latin typeface="Arial" panose="020B0604020202020204" pitchFamily="34" charset="0"/>
              </a:rPr>
              <a:t>d. disadvantage is that managers are held accountable even though they may lack expertise in that area and can also be easily overburdened with administrative details</a:t>
            </a:r>
          </a:p>
          <a:p>
            <a:pPr eaLnBrk="1" hangingPunct="1"/>
            <a:r>
              <a:rPr lang="en-US" altLang="en-US">
                <a:latin typeface="Arial" panose="020B0604020202020204" pitchFamily="34" charset="0"/>
              </a:rPr>
              <a:t>e. most effective in small organizations</a:t>
            </a:r>
          </a:p>
        </p:txBody>
      </p:sp>
    </p:spTree>
    <p:extLst>
      <p:ext uri="{BB962C8B-B14F-4D97-AF65-F5344CB8AC3E}">
        <p14:creationId xmlns:p14="http://schemas.microsoft.com/office/powerpoint/2010/main" val="12245693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is a difference between responsibility and authority.  With responsibility you are held accountable for an outcome.  Authority means you have the permission to do something.  What is awful is to be responsible but have no authority.  For example, you might be responsible for sales in a particular area but you do not have the authority to assign sales staff to clients.</a:t>
            </a:r>
          </a:p>
        </p:txBody>
      </p:sp>
      <p:sp>
        <p:nvSpPr>
          <p:cNvPr id="4" name="Slide Number Placeholder 3"/>
          <p:cNvSpPr>
            <a:spLocks noGrp="1"/>
          </p:cNvSpPr>
          <p:nvPr>
            <p:ph type="sldNum" sz="quarter" idx="5"/>
          </p:nvPr>
        </p:nvSpPr>
        <p:spPr/>
        <p:txBody>
          <a:bodyPr/>
          <a:lstStyle/>
          <a:p>
            <a:pPr>
              <a:defRPr/>
            </a:pPr>
            <a:fld id="{3A00B0B5-4A13-4BEE-A37E-2E462F6DD7F1}" type="slidenum">
              <a:rPr lang="en-US" smtClean="0"/>
              <a:pPr>
                <a:defRPr/>
              </a:pPr>
              <a:t>7</a:t>
            </a:fld>
            <a:endParaRPr lang="en-US"/>
          </a:p>
        </p:txBody>
      </p:sp>
    </p:spTree>
    <p:extLst>
      <p:ext uri="{BB962C8B-B14F-4D97-AF65-F5344CB8AC3E}">
        <p14:creationId xmlns:p14="http://schemas.microsoft.com/office/powerpoint/2010/main" val="40480707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Functional organizations are centered around the types of work people do.  For example, R&amp;D, manufacturing, marketing, and sales.  These organizations typically have the lowest costs because each functional area becomes very efficient and can their resources for the variety of things a business might sell.</a:t>
            </a:r>
          </a:p>
          <a:p>
            <a:r>
              <a:rPr lang="en-US" dirty="0"/>
              <a:t>A product organization groups the staff into different product groups.  This is more responsive to customer needs than a functional organization but it is not as efficient because there is typically some duplication of work or resources.  For example, you might need a welder in each product group but if you were functionally organized, you might need only one welder for all the products.</a:t>
            </a:r>
          </a:p>
          <a:p>
            <a:r>
              <a:rPr lang="en-US" dirty="0"/>
              <a:t>Customer organizations group staff by the type of customer being targeted.  It and the other divisional structures have strengths and weaknesses </a:t>
            </a:r>
            <a:r>
              <a:rPr lang="en-US" dirty="0" err="1"/>
              <a:t>analgous</a:t>
            </a:r>
            <a:r>
              <a:rPr lang="en-US" dirty="0"/>
              <a:t> to the product structure.</a:t>
            </a:r>
          </a:p>
        </p:txBody>
      </p:sp>
      <p:sp>
        <p:nvSpPr>
          <p:cNvPr id="4" name="Slide Number Placeholder 3"/>
          <p:cNvSpPr>
            <a:spLocks noGrp="1"/>
          </p:cNvSpPr>
          <p:nvPr>
            <p:ph type="sldNum" sz="quarter" idx="5"/>
          </p:nvPr>
        </p:nvSpPr>
        <p:spPr/>
        <p:txBody>
          <a:bodyPr/>
          <a:lstStyle/>
          <a:p>
            <a:pPr>
              <a:defRPr/>
            </a:pPr>
            <a:fld id="{3A00B0B5-4A13-4BEE-A37E-2E462F6DD7F1}" type="slidenum">
              <a:rPr lang="en-US" smtClean="0"/>
              <a:pPr>
                <a:defRPr/>
              </a:pPr>
              <a:t>8</a:t>
            </a:fld>
            <a:endParaRPr lang="en-US"/>
          </a:p>
        </p:txBody>
      </p:sp>
    </p:spTree>
    <p:extLst>
      <p:ext uri="{BB962C8B-B14F-4D97-AF65-F5344CB8AC3E}">
        <p14:creationId xmlns:p14="http://schemas.microsoft.com/office/powerpoint/2010/main" val="37123950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Matrix organizations try to combine two different structures into one.  The problem with this is that the staff have multiple managers to whom they are accountable.  Ever have two bosses?</a:t>
            </a:r>
          </a:p>
        </p:txBody>
      </p:sp>
      <p:sp>
        <p:nvSpPr>
          <p:cNvPr id="4" name="Slide Number Placeholder 3"/>
          <p:cNvSpPr>
            <a:spLocks noGrp="1"/>
          </p:cNvSpPr>
          <p:nvPr>
            <p:ph type="sldNum" sz="quarter" idx="5"/>
          </p:nvPr>
        </p:nvSpPr>
        <p:spPr/>
        <p:txBody>
          <a:bodyPr/>
          <a:lstStyle/>
          <a:p>
            <a:pPr>
              <a:defRPr/>
            </a:pPr>
            <a:fld id="{3A00B0B5-4A13-4BEE-A37E-2E462F6DD7F1}" type="slidenum">
              <a:rPr lang="en-US" smtClean="0"/>
              <a:pPr>
                <a:defRPr/>
              </a:pPr>
              <a:t>12</a:t>
            </a:fld>
            <a:endParaRPr lang="en-US"/>
          </a:p>
        </p:txBody>
      </p:sp>
    </p:spTree>
    <p:extLst>
      <p:ext uri="{BB962C8B-B14F-4D97-AF65-F5344CB8AC3E}">
        <p14:creationId xmlns:p14="http://schemas.microsoft.com/office/powerpoint/2010/main" val="6205314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Chain of command – just like in the military.  Who reports to whom.</a:t>
            </a:r>
          </a:p>
          <a:p>
            <a:r>
              <a:rPr lang="en-US" dirty="0"/>
              <a:t>Unity of command – everyone has one and only one manager.</a:t>
            </a:r>
          </a:p>
          <a:p>
            <a:r>
              <a:rPr lang="en-US" dirty="0"/>
              <a:t>Span of control – the number of people who report to a manager.</a:t>
            </a:r>
          </a:p>
        </p:txBody>
      </p:sp>
      <p:sp>
        <p:nvSpPr>
          <p:cNvPr id="4" name="Slide Number Placeholder 3"/>
          <p:cNvSpPr>
            <a:spLocks noGrp="1"/>
          </p:cNvSpPr>
          <p:nvPr>
            <p:ph type="sldNum" sz="quarter" idx="5"/>
          </p:nvPr>
        </p:nvSpPr>
        <p:spPr/>
        <p:txBody>
          <a:bodyPr/>
          <a:lstStyle/>
          <a:p>
            <a:pPr>
              <a:defRPr/>
            </a:pPr>
            <a:fld id="{3A00B0B5-4A13-4BEE-A37E-2E462F6DD7F1}" type="slidenum">
              <a:rPr lang="en-US" smtClean="0"/>
              <a:pPr>
                <a:defRPr/>
              </a:pPr>
              <a:t>13</a:t>
            </a:fld>
            <a:endParaRPr lang="en-US"/>
          </a:p>
        </p:txBody>
      </p:sp>
    </p:spTree>
    <p:extLst>
      <p:ext uri="{BB962C8B-B14F-4D97-AF65-F5344CB8AC3E}">
        <p14:creationId xmlns:p14="http://schemas.microsoft.com/office/powerpoint/2010/main" val="18858879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Tall organizations have many levels of management.  Flat ones have less.  Both are relative.  If you have a million employees, you will have more levels of management that a business with 200 people.  Key to being a flat organization is increased span of control.</a:t>
            </a:r>
          </a:p>
          <a:p>
            <a:r>
              <a:rPr lang="en-US" dirty="0"/>
              <a:t>The fewer the levels of management, the faster the communication and the more responsive the business is.</a:t>
            </a:r>
          </a:p>
          <a:p>
            <a:r>
              <a:rPr lang="en-US" dirty="0"/>
              <a:t>Centralized decision making is used when you want to control the decisions being made.  For example, not everyone should be able to change the company logo.  Decentralized is used when you want fast decision making.  You might allow some decentralized decision making in giving discounts, for example.</a:t>
            </a:r>
          </a:p>
        </p:txBody>
      </p:sp>
      <p:sp>
        <p:nvSpPr>
          <p:cNvPr id="4" name="Slide Number Placeholder 3"/>
          <p:cNvSpPr>
            <a:spLocks noGrp="1"/>
          </p:cNvSpPr>
          <p:nvPr>
            <p:ph type="sldNum" sz="quarter" idx="5"/>
          </p:nvPr>
        </p:nvSpPr>
        <p:spPr/>
        <p:txBody>
          <a:bodyPr/>
          <a:lstStyle/>
          <a:p>
            <a:pPr>
              <a:defRPr/>
            </a:pPr>
            <a:fld id="{3A00B0B5-4A13-4BEE-A37E-2E462F6DD7F1}" type="slidenum">
              <a:rPr lang="en-US" smtClean="0"/>
              <a:pPr>
                <a:defRPr/>
              </a:pPr>
              <a:t>14</a:t>
            </a:fld>
            <a:endParaRPr lang="en-US"/>
          </a:p>
        </p:txBody>
      </p:sp>
    </p:spTree>
    <p:extLst>
      <p:ext uri="{BB962C8B-B14F-4D97-AF65-F5344CB8AC3E}">
        <p14:creationId xmlns:p14="http://schemas.microsoft.com/office/powerpoint/2010/main" val="39835466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pSp>
        <p:nvGrpSpPr>
          <p:cNvPr id="4" name="Group 2"/>
          <p:cNvGrpSpPr>
            <a:grpSpLocks/>
          </p:cNvGrpSpPr>
          <p:nvPr userDrawn="1"/>
        </p:nvGrpSpPr>
        <p:grpSpPr bwMode="auto">
          <a:xfrm>
            <a:off x="-3222625" y="304800"/>
            <a:ext cx="11909425" cy="4724400"/>
            <a:chOff x="-2030" y="192"/>
            <a:chExt cx="7502" cy="2976"/>
          </a:xfrm>
        </p:grpSpPr>
        <p:sp>
          <p:nvSpPr>
            <p:cNvPr id="5" name="Line 3"/>
            <p:cNvSpPr>
              <a:spLocks noChangeShapeType="1"/>
            </p:cNvSpPr>
            <p:nvPr/>
          </p:nvSpPr>
          <p:spPr bwMode="auto">
            <a:xfrm>
              <a:off x="912" y="1584"/>
              <a:ext cx="456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 name="AutoShape 4"/>
            <p:cNvSpPr>
              <a:spLocks noChangeArrowheads="1"/>
            </p:cNvSpPr>
            <p:nvPr/>
          </p:nvSpPr>
          <p:spPr bwMode="auto">
            <a:xfrm>
              <a:off x="-1584" y="864"/>
              <a:ext cx="2304" cy="2304"/>
            </a:xfrm>
            <a:custGeom>
              <a:avLst/>
              <a:gdLst>
                <a:gd name="T0" fmla="*/ 0 w 64000"/>
                <a:gd name="T1" fmla="*/ 0 h 64000"/>
                <a:gd name="T2" fmla="*/ 0 w 64000"/>
                <a:gd name="T3" fmla="*/ 0 h 64000"/>
                <a:gd name="T4" fmla="*/ 0 w 64000"/>
                <a:gd name="T5" fmla="*/ 0 h 64000"/>
                <a:gd name="T6" fmla="*/ 0 w 64000"/>
                <a:gd name="T7" fmla="*/ 0 h 64000"/>
                <a:gd name="T8" fmla="*/ 0 w 64000"/>
                <a:gd name="T9" fmla="*/ 0 h 64000"/>
                <a:gd name="T10" fmla="*/ 0 w 64000"/>
                <a:gd name="T11" fmla="*/ 0 h 64000"/>
                <a:gd name="T12" fmla="*/ 0 w 64000"/>
                <a:gd name="T13" fmla="*/ 0 h 64000"/>
                <a:gd name="T14" fmla="*/ 0 w 64000"/>
                <a:gd name="T15" fmla="*/ 0 h 64000"/>
                <a:gd name="T16" fmla="*/ 0 w 64000"/>
                <a:gd name="T17" fmla="*/ 0 h 640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44083 w 64000"/>
                <a:gd name="T28" fmla="*/ -29639 h 64000"/>
                <a:gd name="T29" fmla="*/ 44083 w 64000"/>
                <a:gd name="T30" fmla="*/ 29639 h 640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000" h="64000">
                  <a:moveTo>
                    <a:pt x="44083" y="2368"/>
                  </a:moveTo>
                  <a:cubicBezTo>
                    <a:pt x="56127" y="7280"/>
                    <a:pt x="64000" y="18993"/>
                    <a:pt x="64000" y="32000"/>
                  </a:cubicBezTo>
                  <a:cubicBezTo>
                    <a:pt x="64000" y="45006"/>
                    <a:pt x="56127" y="56719"/>
                    <a:pt x="44083" y="61631"/>
                  </a:cubicBezTo>
                  <a:cubicBezTo>
                    <a:pt x="44082" y="61631"/>
                    <a:pt x="44082" y="61631"/>
                    <a:pt x="44082" y="61631"/>
                  </a:cubicBezTo>
                  <a:lnTo>
                    <a:pt x="44083" y="61632"/>
                  </a:lnTo>
                  <a:lnTo>
                    <a:pt x="44083" y="2368"/>
                  </a:lnTo>
                  <a:lnTo>
                    <a:pt x="44082" y="2368"/>
                  </a:lnTo>
                  <a:cubicBezTo>
                    <a:pt x="44082" y="2368"/>
                    <a:pt x="44082" y="2368"/>
                    <a:pt x="44083" y="2368"/>
                  </a:cubicBezTo>
                  <a:close/>
                </a:path>
              </a:pathLst>
            </a:cu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 name="AutoShape 5"/>
            <p:cNvSpPr>
              <a:spLocks noChangeArrowheads="1"/>
            </p:cNvSpPr>
            <p:nvPr/>
          </p:nvSpPr>
          <p:spPr bwMode="auto">
            <a:xfrm>
              <a:off x="-2030" y="192"/>
              <a:ext cx="2544" cy="2544"/>
            </a:xfrm>
            <a:custGeom>
              <a:avLst/>
              <a:gdLst>
                <a:gd name="T0" fmla="*/ 0 w 64000"/>
                <a:gd name="T1" fmla="*/ 0 h 64000"/>
                <a:gd name="T2" fmla="*/ 0 w 64000"/>
                <a:gd name="T3" fmla="*/ 0 h 64000"/>
                <a:gd name="T4" fmla="*/ 0 w 64000"/>
                <a:gd name="T5" fmla="*/ 0 h 64000"/>
                <a:gd name="T6" fmla="*/ 0 w 64000"/>
                <a:gd name="T7" fmla="*/ 0 h 64000"/>
                <a:gd name="T8" fmla="*/ 0 w 64000"/>
                <a:gd name="T9" fmla="*/ 0 h 64000"/>
                <a:gd name="T10" fmla="*/ 0 w 64000"/>
                <a:gd name="T11" fmla="*/ 0 h 64000"/>
                <a:gd name="T12" fmla="*/ 0 w 64000"/>
                <a:gd name="T13" fmla="*/ 0 h 64000"/>
                <a:gd name="T14" fmla="*/ 0 w 64000"/>
                <a:gd name="T15" fmla="*/ 0 h 64000"/>
                <a:gd name="T16" fmla="*/ 0 w 64000"/>
                <a:gd name="T17" fmla="*/ 0 h 640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50994 w 64000"/>
                <a:gd name="T28" fmla="*/ -25761 h 64000"/>
                <a:gd name="T29" fmla="*/ 50994 w 64000"/>
                <a:gd name="T30" fmla="*/ 25761 h 640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000" h="64000">
                  <a:moveTo>
                    <a:pt x="50994" y="6246"/>
                  </a:moveTo>
                  <a:cubicBezTo>
                    <a:pt x="59172" y="12279"/>
                    <a:pt x="64000" y="21837"/>
                    <a:pt x="64000" y="32000"/>
                  </a:cubicBezTo>
                  <a:cubicBezTo>
                    <a:pt x="64000" y="42162"/>
                    <a:pt x="59172" y="51720"/>
                    <a:pt x="50994" y="57753"/>
                  </a:cubicBezTo>
                  <a:cubicBezTo>
                    <a:pt x="50993" y="57753"/>
                    <a:pt x="50993" y="57753"/>
                    <a:pt x="50993" y="57753"/>
                  </a:cubicBezTo>
                  <a:lnTo>
                    <a:pt x="50994" y="57754"/>
                  </a:lnTo>
                  <a:lnTo>
                    <a:pt x="50994" y="6246"/>
                  </a:lnTo>
                  <a:lnTo>
                    <a:pt x="50993" y="6246"/>
                  </a:lnTo>
                  <a:cubicBezTo>
                    <a:pt x="50993" y="6246"/>
                    <a:pt x="50993" y="6246"/>
                    <a:pt x="50994" y="6246"/>
                  </a:cubicBezTo>
                  <a:close/>
                </a:path>
              </a:pathLst>
            </a:cu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grpSp>
      <p:sp>
        <p:nvSpPr>
          <p:cNvPr id="8" name="Rectangle 10"/>
          <p:cNvSpPr txBox="1">
            <a:spLocks noChangeArrowheads="1"/>
          </p:cNvSpPr>
          <p:nvPr userDrawn="1"/>
        </p:nvSpPr>
        <p:spPr>
          <a:xfrm>
            <a:off x="6553200" y="6248400"/>
            <a:ext cx="2133600" cy="457200"/>
          </a:xfrm>
          <a:prstGeom prst="rect">
            <a:avLst/>
          </a:prstGeom>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r" eaLnBrk="1" hangingPunct="1">
              <a:defRPr/>
            </a:pPr>
            <a:fld id="{E00DBEA3-1F90-48DE-82AD-15C849F351CF}" type="slidenum">
              <a:rPr lang="en-US" altLang="en-US" sz="1200" smtClean="0">
                <a:solidFill>
                  <a:srgbClr val="898989"/>
                </a:solidFill>
              </a:rPr>
              <a:pPr algn="r" eaLnBrk="1" hangingPunct="1">
                <a:defRPr/>
              </a:pPr>
              <a:t>‹#›</a:t>
            </a:fld>
            <a:endParaRPr lang="en-US" altLang="en-US" sz="1200">
              <a:solidFill>
                <a:srgbClr val="898989"/>
              </a:solidFill>
            </a:endParaRP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9" name="Date Placeholder 3"/>
          <p:cNvSpPr>
            <a:spLocks noGrp="1"/>
          </p:cNvSpPr>
          <p:nvPr>
            <p:ph type="dt" sz="half" idx="10"/>
          </p:nvPr>
        </p:nvSpPr>
        <p:spPr/>
        <p:txBody>
          <a:bodyPr/>
          <a:lstStyle>
            <a:lvl1pPr>
              <a:defRPr/>
            </a:lvl1pPr>
          </a:lstStyle>
          <a:p>
            <a:pPr>
              <a:defRPr/>
            </a:pPr>
            <a:fld id="{778B7E16-C42A-4FE9-9D53-EB6BEE17D2F3}" type="datetimeFigureOut">
              <a:rPr lang="en-US"/>
              <a:pPr>
                <a:defRPr/>
              </a:pPr>
              <a:t>10/22/2020</a:t>
            </a:fld>
            <a:endParaRPr lang="en-US"/>
          </a:p>
        </p:txBody>
      </p:sp>
      <p:sp>
        <p:nvSpPr>
          <p:cNvPr id="10" name="Footer Placeholder 4"/>
          <p:cNvSpPr>
            <a:spLocks noGrp="1"/>
          </p:cNvSpPr>
          <p:nvPr>
            <p:ph type="ftr" sz="quarter" idx="11"/>
          </p:nvPr>
        </p:nvSpPr>
        <p:spPr/>
        <p:txBody>
          <a:bodyPr/>
          <a:lstStyle>
            <a:lvl1pPr>
              <a:defRPr/>
            </a:lvl1pPr>
          </a:lstStyle>
          <a:p>
            <a:pPr>
              <a:defRPr/>
            </a:pPr>
            <a:endParaRPr lang="en-US"/>
          </a:p>
        </p:txBody>
      </p:sp>
      <p:sp>
        <p:nvSpPr>
          <p:cNvPr id="11" name="Slide Number Placeholder 5"/>
          <p:cNvSpPr>
            <a:spLocks noGrp="1"/>
          </p:cNvSpPr>
          <p:nvPr>
            <p:ph type="sldNum" sz="quarter" idx="12"/>
          </p:nvPr>
        </p:nvSpPr>
        <p:spPr/>
        <p:txBody>
          <a:bodyPr/>
          <a:lstStyle>
            <a:lvl1pPr>
              <a:defRPr/>
            </a:lvl1pPr>
          </a:lstStyle>
          <a:p>
            <a:pPr>
              <a:defRPr/>
            </a:pPr>
            <a:fld id="{DB45BAA8-8F16-4689-A993-8738D1DABC9E}" type="slidenum">
              <a:rPr lang="en-US" altLang="en-US"/>
              <a:pPr>
                <a:defRPr/>
              </a:pPr>
              <a:t>‹#›</a:t>
            </a:fld>
            <a:endParaRPr lang="en-US" altLang="en-US"/>
          </a:p>
        </p:txBody>
      </p:sp>
    </p:spTree>
    <p:extLst>
      <p:ext uri="{BB962C8B-B14F-4D97-AF65-F5344CB8AC3E}">
        <p14:creationId xmlns:p14="http://schemas.microsoft.com/office/powerpoint/2010/main" val="37874066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D39F775A-A453-4DF6-87FE-420D0B32A010}" type="datetimeFigureOut">
              <a:rPr lang="en-US"/>
              <a:pPr>
                <a:defRPr/>
              </a:pPr>
              <a:t>10/22/2020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FB23E0C-B958-4DF7-A7D0-68D10FDC45BE}" type="slidenum">
              <a:rPr lang="en-US" altLang="en-US"/>
              <a:pPr>
                <a:defRPr/>
              </a:pPr>
              <a:t>‹#›</a:t>
            </a:fld>
            <a:endParaRPr lang="en-US" altLang="en-US"/>
          </a:p>
        </p:txBody>
      </p:sp>
    </p:spTree>
    <p:extLst>
      <p:ext uri="{BB962C8B-B14F-4D97-AF65-F5344CB8AC3E}">
        <p14:creationId xmlns:p14="http://schemas.microsoft.com/office/powerpoint/2010/main" val="10001318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843668F8-AD50-4196-BA0F-3D94799808E1}" type="datetimeFigureOut">
              <a:rPr lang="en-US"/>
              <a:pPr>
                <a:defRPr/>
              </a:pPr>
              <a:t>10/22/2020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8196FE1-19A6-4BF5-87CA-A5305A6D97A6}" type="slidenum">
              <a:rPr lang="en-US" altLang="en-US"/>
              <a:pPr>
                <a:defRPr/>
              </a:pPr>
              <a:t>‹#›</a:t>
            </a:fld>
            <a:endParaRPr lang="en-US" altLang="en-US"/>
          </a:p>
        </p:txBody>
      </p:sp>
    </p:spTree>
    <p:extLst>
      <p:ext uri="{BB962C8B-B14F-4D97-AF65-F5344CB8AC3E}">
        <p14:creationId xmlns:p14="http://schemas.microsoft.com/office/powerpoint/2010/main" val="21962637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4" name="Straight Connector 3"/>
          <p:cNvCxnSpPr/>
          <p:nvPr userDrawn="1"/>
        </p:nvCxnSpPr>
        <p:spPr>
          <a:xfrm>
            <a:off x="1143000" y="1524000"/>
            <a:ext cx="70104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5" name="Group 2"/>
          <p:cNvGrpSpPr>
            <a:grpSpLocks/>
          </p:cNvGrpSpPr>
          <p:nvPr userDrawn="1"/>
        </p:nvGrpSpPr>
        <p:grpSpPr bwMode="auto">
          <a:xfrm>
            <a:off x="-3222625" y="304800"/>
            <a:ext cx="4365625" cy="4724400"/>
            <a:chOff x="-2030" y="192"/>
            <a:chExt cx="2750" cy="2976"/>
          </a:xfrm>
        </p:grpSpPr>
        <p:sp>
          <p:nvSpPr>
            <p:cNvPr id="6" name="AutoShape 4"/>
            <p:cNvSpPr>
              <a:spLocks noChangeArrowheads="1"/>
            </p:cNvSpPr>
            <p:nvPr/>
          </p:nvSpPr>
          <p:spPr bwMode="auto">
            <a:xfrm>
              <a:off x="-1584" y="864"/>
              <a:ext cx="2304" cy="2304"/>
            </a:xfrm>
            <a:custGeom>
              <a:avLst/>
              <a:gdLst>
                <a:gd name="T0" fmla="*/ 0 w 64000"/>
                <a:gd name="T1" fmla="*/ 0 h 64000"/>
                <a:gd name="T2" fmla="*/ 0 w 64000"/>
                <a:gd name="T3" fmla="*/ 0 h 64000"/>
                <a:gd name="T4" fmla="*/ 0 w 64000"/>
                <a:gd name="T5" fmla="*/ 0 h 64000"/>
                <a:gd name="T6" fmla="*/ 0 w 64000"/>
                <a:gd name="T7" fmla="*/ 0 h 64000"/>
                <a:gd name="T8" fmla="*/ 0 w 64000"/>
                <a:gd name="T9" fmla="*/ 0 h 64000"/>
                <a:gd name="T10" fmla="*/ 0 w 64000"/>
                <a:gd name="T11" fmla="*/ 0 h 64000"/>
                <a:gd name="T12" fmla="*/ 0 w 64000"/>
                <a:gd name="T13" fmla="*/ 0 h 64000"/>
                <a:gd name="T14" fmla="*/ 0 w 64000"/>
                <a:gd name="T15" fmla="*/ 0 h 64000"/>
                <a:gd name="T16" fmla="*/ 0 w 64000"/>
                <a:gd name="T17" fmla="*/ 0 h 640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44083 w 64000"/>
                <a:gd name="T28" fmla="*/ -29639 h 64000"/>
                <a:gd name="T29" fmla="*/ 44083 w 64000"/>
                <a:gd name="T30" fmla="*/ 29639 h 640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000" h="64000">
                  <a:moveTo>
                    <a:pt x="44083" y="2368"/>
                  </a:moveTo>
                  <a:cubicBezTo>
                    <a:pt x="56127" y="7280"/>
                    <a:pt x="64000" y="18993"/>
                    <a:pt x="64000" y="32000"/>
                  </a:cubicBezTo>
                  <a:cubicBezTo>
                    <a:pt x="64000" y="45006"/>
                    <a:pt x="56127" y="56719"/>
                    <a:pt x="44083" y="61631"/>
                  </a:cubicBezTo>
                  <a:cubicBezTo>
                    <a:pt x="44082" y="61631"/>
                    <a:pt x="44082" y="61631"/>
                    <a:pt x="44082" y="61631"/>
                  </a:cubicBezTo>
                  <a:lnTo>
                    <a:pt x="44083" y="61632"/>
                  </a:lnTo>
                  <a:lnTo>
                    <a:pt x="44083" y="2368"/>
                  </a:lnTo>
                  <a:lnTo>
                    <a:pt x="44082" y="2368"/>
                  </a:lnTo>
                  <a:cubicBezTo>
                    <a:pt x="44082" y="2368"/>
                    <a:pt x="44082" y="2368"/>
                    <a:pt x="44083" y="2368"/>
                  </a:cubicBezTo>
                  <a:close/>
                </a:path>
              </a:pathLst>
            </a:cu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 name="AutoShape 5"/>
            <p:cNvSpPr>
              <a:spLocks noChangeArrowheads="1"/>
            </p:cNvSpPr>
            <p:nvPr/>
          </p:nvSpPr>
          <p:spPr bwMode="auto">
            <a:xfrm>
              <a:off x="-2030" y="192"/>
              <a:ext cx="2544" cy="2544"/>
            </a:xfrm>
            <a:custGeom>
              <a:avLst/>
              <a:gdLst>
                <a:gd name="T0" fmla="*/ 0 w 64000"/>
                <a:gd name="T1" fmla="*/ 0 h 64000"/>
                <a:gd name="T2" fmla="*/ 0 w 64000"/>
                <a:gd name="T3" fmla="*/ 0 h 64000"/>
                <a:gd name="T4" fmla="*/ 0 w 64000"/>
                <a:gd name="T5" fmla="*/ 0 h 64000"/>
                <a:gd name="T6" fmla="*/ 0 w 64000"/>
                <a:gd name="T7" fmla="*/ 0 h 64000"/>
                <a:gd name="T8" fmla="*/ 0 w 64000"/>
                <a:gd name="T9" fmla="*/ 0 h 64000"/>
                <a:gd name="T10" fmla="*/ 0 w 64000"/>
                <a:gd name="T11" fmla="*/ 0 h 64000"/>
                <a:gd name="T12" fmla="*/ 0 w 64000"/>
                <a:gd name="T13" fmla="*/ 0 h 64000"/>
                <a:gd name="T14" fmla="*/ 0 w 64000"/>
                <a:gd name="T15" fmla="*/ 0 h 64000"/>
                <a:gd name="T16" fmla="*/ 0 w 64000"/>
                <a:gd name="T17" fmla="*/ 0 h 640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50994 w 64000"/>
                <a:gd name="T28" fmla="*/ -25761 h 64000"/>
                <a:gd name="T29" fmla="*/ 50994 w 64000"/>
                <a:gd name="T30" fmla="*/ 25761 h 640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000" h="64000">
                  <a:moveTo>
                    <a:pt x="50994" y="6246"/>
                  </a:moveTo>
                  <a:cubicBezTo>
                    <a:pt x="59172" y="12279"/>
                    <a:pt x="64000" y="21837"/>
                    <a:pt x="64000" y="32000"/>
                  </a:cubicBezTo>
                  <a:cubicBezTo>
                    <a:pt x="64000" y="42162"/>
                    <a:pt x="59172" y="51720"/>
                    <a:pt x="50994" y="57753"/>
                  </a:cubicBezTo>
                  <a:cubicBezTo>
                    <a:pt x="50993" y="57753"/>
                    <a:pt x="50993" y="57753"/>
                    <a:pt x="50993" y="57753"/>
                  </a:cubicBezTo>
                  <a:lnTo>
                    <a:pt x="50994" y="57754"/>
                  </a:lnTo>
                  <a:lnTo>
                    <a:pt x="50994" y="6246"/>
                  </a:lnTo>
                  <a:lnTo>
                    <a:pt x="50993" y="6246"/>
                  </a:lnTo>
                  <a:cubicBezTo>
                    <a:pt x="50993" y="6246"/>
                    <a:pt x="50993" y="6246"/>
                    <a:pt x="50994" y="6246"/>
                  </a:cubicBezTo>
                  <a:close/>
                </a:path>
              </a:pathLst>
            </a:cu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gr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1600200" y="1600200"/>
            <a:ext cx="7086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3"/>
          <p:cNvSpPr>
            <a:spLocks noGrp="1"/>
          </p:cNvSpPr>
          <p:nvPr>
            <p:ph type="dt" sz="half" idx="10"/>
          </p:nvPr>
        </p:nvSpPr>
        <p:spPr/>
        <p:txBody>
          <a:bodyPr/>
          <a:lstStyle>
            <a:lvl1pPr>
              <a:defRPr/>
            </a:lvl1pPr>
          </a:lstStyle>
          <a:p>
            <a:pPr>
              <a:defRPr/>
            </a:pPr>
            <a:fld id="{E798DB35-0154-42DB-ADAA-EE7C1CE7F4C9}" type="datetimeFigureOut">
              <a:rPr lang="en-US"/>
              <a:pPr>
                <a:defRPr/>
              </a:pPr>
              <a:t>10/22/2020</a:t>
            </a:fld>
            <a:endParaRPr lang="en-US"/>
          </a:p>
        </p:txBody>
      </p:sp>
      <p:sp>
        <p:nvSpPr>
          <p:cNvPr id="9" name="Footer Placeholder 4"/>
          <p:cNvSpPr>
            <a:spLocks noGrp="1"/>
          </p:cNvSpPr>
          <p:nvPr>
            <p:ph type="ftr" sz="quarter" idx="11"/>
          </p:nvPr>
        </p:nvSpPr>
        <p:spPr/>
        <p:txBody>
          <a:bodyPr/>
          <a:lstStyle>
            <a:lvl1pPr>
              <a:defRPr/>
            </a:lvl1pPr>
          </a:lstStyle>
          <a:p>
            <a:pPr>
              <a:defRPr/>
            </a:pPr>
            <a:endParaRPr lang="en-US"/>
          </a:p>
        </p:txBody>
      </p:sp>
      <p:sp>
        <p:nvSpPr>
          <p:cNvPr id="10" name="Slide Number Placeholder 5"/>
          <p:cNvSpPr>
            <a:spLocks noGrp="1"/>
          </p:cNvSpPr>
          <p:nvPr>
            <p:ph type="sldNum" sz="quarter" idx="12"/>
          </p:nvPr>
        </p:nvSpPr>
        <p:spPr/>
        <p:txBody>
          <a:bodyPr/>
          <a:lstStyle>
            <a:lvl1pPr>
              <a:defRPr/>
            </a:lvl1pPr>
          </a:lstStyle>
          <a:p>
            <a:pPr>
              <a:defRPr/>
            </a:pPr>
            <a:fld id="{CA4DE317-4465-49E9-9CAC-FEEEA90B34B3}" type="slidenum">
              <a:rPr lang="en-US" altLang="en-US"/>
              <a:pPr>
                <a:defRPr/>
              </a:pPr>
              <a:t>‹#›</a:t>
            </a:fld>
            <a:endParaRPr lang="en-US" altLang="en-US"/>
          </a:p>
        </p:txBody>
      </p:sp>
    </p:spTree>
    <p:extLst>
      <p:ext uri="{BB962C8B-B14F-4D97-AF65-F5344CB8AC3E}">
        <p14:creationId xmlns:p14="http://schemas.microsoft.com/office/powerpoint/2010/main" val="28844779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7E3A55C2-FBBE-4D89-9CC7-143C5E92CCB9}" type="datetimeFigureOut">
              <a:rPr lang="en-US"/>
              <a:pPr>
                <a:defRPr/>
              </a:pPr>
              <a:t>10/22/2020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BA8C160-457C-4895-8429-C9F8E8199C7C}" type="slidenum">
              <a:rPr lang="en-US" altLang="en-US"/>
              <a:pPr>
                <a:defRPr/>
              </a:pPr>
              <a:t>‹#›</a:t>
            </a:fld>
            <a:endParaRPr lang="en-US" altLang="en-US"/>
          </a:p>
        </p:txBody>
      </p:sp>
    </p:spTree>
    <p:extLst>
      <p:ext uri="{BB962C8B-B14F-4D97-AF65-F5344CB8AC3E}">
        <p14:creationId xmlns:p14="http://schemas.microsoft.com/office/powerpoint/2010/main" val="19122485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53D28F96-339D-431A-A0B4-582B0910A5FB}" type="datetimeFigureOut">
              <a:rPr lang="en-US"/>
              <a:pPr>
                <a:defRPr/>
              </a:pPr>
              <a:t>10/22/2020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2C3CFD9-4557-4F66-96E8-98C82207B5D9}" type="slidenum">
              <a:rPr lang="en-US" altLang="en-US"/>
              <a:pPr>
                <a:defRPr/>
              </a:pPr>
              <a:t>‹#›</a:t>
            </a:fld>
            <a:endParaRPr lang="en-US" altLang="en-US"/>
          </a:p>
        </p:txBody>
      </p:sp>
    </p:spTree>
    <p:extLst>
      <p:ext uri="{BB962C8B-B14F-4D97-AF65-F5344CB8AC3E}">
        <p14:creationId xmlns:p14="http://schemas.microsoft.com/office/powerpoint/2010/main" val="25424706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B3642F9E-DA95-483A-A196-5F581DEBCEB5}" type="datetimeFigureOut">
              <a:rPr lang="en-US"/>
              <a:pPr>
                <a:defRPr/>
              </a:pPr>
              <a:t>10/22/2020</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C9692AC7-977A-4E79-BEDB-01CC3E1D0C53}" type="slidenum">
              <a:rPr lang="en-US" altLang="en-US"/>
              <a:pPr>
                <a:defRPr/>
              </a:pPr>
              <a:t>‹#›</a:t>
            </a:fld>
            <a:endParaRPr lang="en-US" altLang="en-US"/>
          </a:p>
        </p:txBody>
      </p:sp>
    </p:spTree>
    <p:extLst>
      <p:ext uri="{BB962C8B-B14F-4D97-AF65-F5344CB8AC3E}">
        <p14:creationId xmlns:p14="http://schemas.microsoft.com/office/powerpoint/2010/main" val="29559213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F74833D8-31D4-4DFB-8D24-9EFCDB23F019}" type="datetimeFigureOut">
              <a:rPr lang="en-US"/>
              <a:pPr>
                <a:defRPr/>
              </a:pPr>
              <a:t>10/22/2020</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A54D8E2B-12B7-4688-875B-BDA264BB5501}" type="slidenum">
              <a:rPr lang="en-US" altLang="en-US"/>
              <a:pPr>
                <a:defRPr/>
              </a:pPr>
              <a:t>‹#›</a:t>
            </a:fld>
            <a:endParaRPr lang="en-US" altLang="en-US"/>
          </a:p>
        </p:txBody>
      </p:sp>
    </p:spTree>
    <p:extLst>
      <p:ext uri="{BB962C8B-B14F-4D97-AF65-F5344CB8AC3E}">
        <p14:creationId xmlns:p14="http://schemas.microsoft.com/office/powerpoint/2010/main" val="25127274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9F669ED4-06E6-4E65-A6F9-1F5F6A9E7B65}" type="datetimeFigureOut">
              <a:rPr lang="en-US"/>
              <a:pPr>
                <a:defRPr/>
              </a:pPr>
              <a:t>10/22/2020</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4BBD1FAA-DAED-4432-8C1B-9402F97EC852}" type="slidenum">
              <a:rPr lang="en-US" altLang="en-US"/>
              <a:pPr>
                <a:defRPr/>
              </a:pPr>
              <a:t>‹#›</a:t>
            </a:fld>
            <a:endParaRPr lang="en-US" altLang="en-US"/>
          </a:p>
        </p:txBody>
      </p:sp>
    </p:spTree>
    <p:extLst>
      <p:ext uri="{BB962C8B-B14F-4D97-AF65-F5344CB8AC3E}">
        <p14:creationId xmlns:p14="http://schemas.microsoft.com/office/powerpoint/2010/main" val="19200469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EC9D5539-6D42-4CA3-B013-26A208155C94}" type="datetimeFigureOut">
              <a:rPr lang="en-US"/>
              <a:pPr>
                <a:defRPr/>
              </a:pPr>
              <a:t>10/22/2020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1D99F57-C09A-48D7-A5AE-D200454A958C}" type="slidenum">
              <a:rPr lang="en-US" altLang="en-US"/>
              <a:pPr>
                <a:defRPr/>
              </a:pPr>
              <a:t>‹#›</a:t>
            </a:fld>
            <a:endParaRPr lang="en-US" altLang="en-US"/>
          </a:p>
        </p:txBody>
      </p:sp>
    </p:spTree>
    <p:extLst>
      <p:ext uri="{BB962C8B-B14F-4D97-AF65-F5344CB8AC3E}">
        <p14:creationId xmlns:p14="http://schemas.microsoft.com/office/powerpoint/2010/main" val="16773063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CEE57B55-C174-4B4B-A8C9-313515F1E445}" type="datetimeFigureOut">
              <a:rPr lang="en-US"/>
              <a:pPr>
                <a:defRPr/>
              </a:pPr>
              <a:t>10/22/2020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F697D29-2C75-4421-ACE4-DFD6B0B46023}" type="slidenum">
              <a:rPr lang="en-US" altLang="en-US"/>
              <a:pPr>
                <a:defRPr/>
              </a:pPr>
              <a:t>‹#›</a:t>
            </a:fld>
            <a:endParaRPr lang="en-US" altLang="en-US"/>
          </a:p>
        </p:txBody>
      </p:sp>
    </p:spTree>
    <p:extLst>
      <p:ext uri="{BB962C8B-B14F-4D97-AF65-F5344CB8AC3E}">
        <p14:creationId xmlns:p14="http://schemas.microsoft.com/office/powerpoint/2010/main" val="28794459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576CE110-9196-496B-A7FE-E4B7B56840DF}" type="datetimeFigureOut">
              <a:rPr lang="en-US"/>
              <a:pPr>
                <a:defRPr/>
              </a:pPr>
              <a:t>10/22/2020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7CA1FB99-579B-41F3-A6E0-9B5E2227AA96}"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775" r:id="rId1"/>
    <p:sldLayoutId id="2147483776" r:id="rId2"/>
    <p:sldLayoutId id="2147483766" r:id="rId3"/>
    <p:sldLayoutId id="2147483767" r:id="rId4"/>
    <p:sldLayoutId id="2147483768" r:id="rId5"/>
    <p:sldLayoutId id="2147483769" r:id="rId6"/>
    <p:sldLayoutId id="2147483770" r:id="rId7"/>
    <p:sldLayoutId id="2147483771" r:id="rId8"/>
    <p:sldLayoutId id="2147483772" r:id="rId9"/>
    <p:sldLayoutId id="2147483773" r:id="rId10"/>
    <p:sldLayoutId id="2147483774"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creativecommons.org/licenses/by-nc-sa/3.0/" TargetMode="External"/><Relationship Id="rId2" Type="http://schemas.openxmlformats.org/officeDocument/2006/relationships/hyperlink" Target="https://vtechworks.lib.vt.edu/handle/10919/84848" TargetMode="Externa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hyperlink" Target="https://creativecommons.org/licenses/by/4.0/"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hyperlink" Target="https://commons.wikimedia.org/wiki/Category:Figures_from_Fundamentals_of_Business_by_Skripak" TargetMode="External"/><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commons.wikimedia.org/wiki/Category:Figures_from_Fundamentals_of_Business_by_Skripak" TargetMode="External"/><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s://commons.wikimedia.org/wiki/Category:Figures_from_Fundamentals_of_Business_by_Skripak" TargetMode="Externa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s://commons.wikimedia.org/wiki/Category:Figures_from_Fundamentals_of_Business_by_Skripak"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commons.wikimedia.org/wiki/Category:Figures_from_Fundamentals_of_Business_by_Skripak" TargetMode="External"/><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s://commons.wikimedia.org/wiki/Category:Figures_from_Fundamentals_of_Business_by_Skripak"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commons.wikimedia.org/wiki/Category:Figures_from_Fundamentals_of_Business_by_Skripak" TargetMode="External"/><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b="1" dirty="0"/>
              <a:t>Structuring Organizations</a:t>
            </a:r>
            <a:endParaRPr lang="en-US" dirty="0"/>
          </a:p>
        </p:txBody>
      </p:sp>
      <p:sp>
        <p:nvSpPr>
          <p:cNvPr id="4" name="Rectangle 4"/>
          <p:cNvSpPr>
            <a:spLocks noChangeArrowheads="1"/>
          </p:cNvSpPr>
          <p:nvPr/>
        </p:nvSpPr>
        <p:spPr bwMode="auto">
          <a:xfrm>
            <a:off x="3817937" y="6567488"/>
            <a:ext cx="5173664"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100" dirty="0">
                <a:latin typeface="Arial" panose="020B0604020202020204" pitchFamily="34" charset="0"/>
              </a:rPr>
              <a:t>Download this book for free at: </a:t>
            </a:r>
            <a:r>
              <a:rPr lang="en-US" altLang="en-US" sz="1100" dirty="0">
                <a:latin typeface="Arial" panose="020B0604020202020204" pitchFamily="34" charset="0"/>
                <a:hlinkClick r:id="rId2"/>
              </a:rPr>
              <a:t>https://vtechworks.lib.vt.edu/handle/10919/84848</a:t>
            </a:r>
            <a:r>
              <a:rPr lang="en-US" altLang="en-US" sz="1100" dirty="0">
                <a:latin typeface="Arial" panose="020B0604020202020204" pitchFamily="34" charset="0"/>
              </a:rPr>
              <a:t> </a:t>
            </a:r>
            <a:endParaRPr lang="en-US" altLang="en-US" sz="1100" dirty="0"/>
          </a:p>
        </p:txBody>
      </p:sp>
      <p:sp>
        <p:nvSpPr>
          <p:cNvPr id="5" name="TextBox 1"/>
          <p:cNvSpPr txBox="1">
            <a:spLocks noChangeArrowheads="1"/>
          </p:cNvSpPr>
          <p:nvPr/>
        </p:nvSpPr>
        <p:spPr bwMode="auto">
          <a:xfrm>
            <a:off x="23813" y="6572250"/>
            <a:ext cx="30003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r>
              <a:rPr lang="en-US" altLang="en-US" sz="1200">
                <a:latin typeface="Arial" panose="020B0604020202020204" pitchFamily="34" charset="0"/>
              </a:rPr>
              <a:t>Adapted from </a:t>
            </a:r>
            <a:r>
              <a:rPr lang="en-US" altLang="en-US" sz="1200" i="1">
                <a:latin typeface="Arial" panose="020B0604020202020204" pitchFamily="34" charset="0"/>
              </a:rPr>
              <a:t>Fundamentals of Business </a:t>
            </a:r>
            <a:endParaRPr lang="en-US" altLang="en-US" sz="1200">
              <a:latin typeface="Arial" panose="020B0604020202020204" pitchFamily="34" charset="0"/>
            </a:endParaRPr>
          </a:p>
        </p:txBody>
      </p:sp>
      <p:pic>
        <p:nvPicPr>
          <p:cNvPr id="6" name="Picture 1569" descr="BY-NC-SA" title="Creative commons license">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95600" y="6621916"/>
            <a:ext cx="922337" cy="1736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152400" y="6206320"/>
            <a:ext cx="7631705" cy="369332"/>
          </a:xfrm>
          <a:prstGeom prst="rect">
            <a:avLst/>
          </a:prstGeom>
          <a:noFill/>
        </p:spPr>
        <p:txBody>
          <a:bodyPr wrap="none" rtlCol="0">
            <a:spAutoFit/>
          </a:bodyPr>
          <a:lstStyle/>
          <a:p>
            <a:r>
              <a:rPr lang="en-US" sz="1600" dirty="0"/>
              <a:t>©William Klinger. This work is licensed under a </a:t>
            </a:r>
            <a:r>
              <a:rPr lang="en-US" sz="1600" dirty="0">
                <a:hlinkClick r:id="rId5"/>
              </a:rPr>
              <a:t>Creative Commons Attribution 4.0 license</a:t>
            </a:r>
            <a:r>
              <a:rPr lang="en-US" dirty="0"/>
              <a:t> </a:t>
            </a:r>
          </a:p>
        </p:txBody>
      </p:sp>
      <p:pic>
        <p:nvPicPr>
          <p:cNvPr id="9" name="Picture 2" descr="https://mirrors.creativecommons.org/presskit/buttons/88x31/png/by.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784105" y="6276998"/>
            <a:ext cx="716164" cy="2505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17875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Divisional Organization Charts</a:t>
            </a:r>
          </a:p>
        </p:txBody>
      </p:sp>
      <p:pic>
        <p:nvPicPr>
          <p:cNvPr id="4" name="Picture 3" descr="Shows divisions reporting to presidents." title="Organization chart"/>
          <p:cNvPicPr/>
          <p:nvPr/>
        </p:nvPicPr>
        <p:blipFill>
          <a:blip r:embed="rId2" cstate="print">
            <a:extLst>
              <a:ext uri="{28A0092B-C50C-407E-A947-70E740481C1C}">
                <a14:useLocalDpi xmlns:a14="http://schemas.microsoft.com/office/drawing/2010/main" val="0"/>
              </a:ext>
            </a:extLst>
          </a:blip>
          <a:stretch>
            <a:fillRect/>
          </a:stretch>
        </p:blipFill>
        <p:spPr>
          <a:xfrm>
            <a:off x="1641474" y="2039303"/>
            <a:ext cx="6947693" cy="3294697"/>
          </a:xfrm>
          <a:prstGeom prst="rect">
            <a:avLst/>
          </a:prstGeom>
        </p:spPr>
      </p:pic>
      <p:sp>
        <p:nvSpPr>
          <p:cNvPr id="7" name="TextBox 1"/>
          <p:cNvSpPr txBox="1">
            <a:spLocks noChangeArrowheads="1"/>
          </p:cNvSpPr>
          <p:nvPr/>
        </p:nvSpPr>
        <p:spPr bwMode="auto">
          <a:xfrm>
            <a:off x="157163" y="6581775"/>
            <a:ext cx="86233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r>
              <a:rPr lang="en-US" altLang="en-US" sz="1100" dirty="0">
                <a:latin typeface="Arial" panose="020B0604020202020204" pitchFamily="34" charset="0"/>
              </a:rPr>
              <a:t>Figure CC BY 4.0. Retrieved from: </a:t>
            </a:r>
            <a:r>
              <a:rPr lang="en-US" altLang="en-US" sz="1100" u="sng" dirty="0">
                <a:latin typeface="Arial" panose="020B0604020202020204" pitchFamily="34" charset="0"/>
                <a:hlinkClick r:id="rId3"/>
              </a:rPr>
              <a:t>https://commons.wikimedia.org/wiki/Category:Figures_from_Fundamentals_of_Business_by_Skripak</a:t>
            </a:r>
            <a:endParaRPr lang="en-US" altLang="en-US" sz="1100" dirty="0">
              <a:latin typeface="Arial" panose="020B0604020202020204" pitchFamily="34" charset="0"/>
            </a:endParaRPr>
          </a:p>
        </p:txBody>
      </p:sp>
    </p:spTree>
    <p:extLst>
      <p:ext uri="{BB962C8B-B14F-4D97-AF65-F5344CB8AC3E}">
        <p14:creationId xmlns:p14="http://schemas.microsoft.com/office/powerpoint/2010/main" val="27237722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Combined Geographic and Functional Organization</a:t>
            </a:r>
          </a:p>
        </p:txBody>
      </p:sp>
      <p:pic>
        <p:nvPicPr>
          <p:cNvPr id="6" name="Picture 5" descr="Shows multiple structures in one large business." title="Complex organization"/>
          <p:cNvPicPr/>
          <p:nvPr/>
        </p:nvPicPr>
        <p:blipFill rotWithShape="1">
          <a:blip r:embed="rId2" cstate="print">
            <a:extLst>
              <a:ext uri="{28A0092B-C50C-407E-A947-70E740481C1C}">
                <a14:useLocalDpi xmlns:a14="http://schemas.microsoft.com/office/drawing/2010/main" val="0"/>
              </a:ext>
            </a:extLst>
          </a:blip>
          <a:srcRect t="1832" b="9783"/>
          <a:stretch/>
        </p:blipFill>
        <p:spPr bwMode="auto">
          <a:xfrm>
            <a:off x="1403667" y="1752600"/>
            <a:ext cx="6336665" cy="3977640"/>
          </a:xfrm>
          <a:prstGeom prst="rect">
            <a:avLst/>
          </a:prstGeom>
          <a:ln>
            <a:noFill/>
          </a:ln>
          <a:extLst>
            <a:ext uri="{53640926-AAD7-44D8-BBD7-CCE9431645EC}">
              <a14:shadowObscured xmlns:a14="http://schemas.microsoft.com/office/drawing/2010/main"/>
            </a:ext>
          </a:extLst>
        </p:spPr>
      </p:pic>
      <p:sp>
        <p:nvSpPr>
          <p:cNvPr id="7" name="TextBox 1"/>
          <p:cNvSpPr txBox="1">
            <a:spLocks noChangeArrowheads="1"/>
          </p:cNvSpPr>
          <p:nvPr/>
        </p:nvSpPr>
        <p:spPr bwMode="auto">
          <a:xfrm>
            <a:off x="157163" y="6581775"/>
            <a:ext cx="86233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r>
              <a:rPr lang="en-US" altLang="en-US" sz="1100" dirty="0">
                <a:latin typeface="Arial" panose="020B0604020202020204" pitchFamily="34" charset="0"/>
              </a:rPr>
              <a:t>Figure CC BY 4.0. Retrieved from: </a:t>
            </a:r>
            <a:r>
              <a:rPr lang="en-US" altLang="en-US" sz="1100" u="sng" dirty="0">
                <a:latin typeface="Arial" panose="020B0604020202020204" pitchFamily="34" charset="0"/>
                <a:hlinkClick r:id="rId3"/>
              </a:rPr>
              <a:t>https://commons.wikimedia.org/wiki/Category:Figures_from_Fundamentals_of_Business_by_Skripak</a:t>
            </a:r>
            <a:endParaRPr lang="en-US" altLang="en-US" sz="1100" dirty="0">
              <a:latin typeface="Arial" panose="020B0604020202020204" pitchFamily="34" charset="0"/>
            </a:endParaRPr>
          </a:p>
        </p:txBody>
      </p:sp>
    </p:spTree>
    <p:extLst>
      <p:ext uri="{BB962C8B-B14F-4D97-AF65-F5344CB8AC3E}">
        <p14:creationId xmlns:p14="http://schemas.microsoft.com/office/powerpoint/2010/main" val="2428722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5">
                    <a:lumMod val="75000"/>
                  </a:schemeClr>
                </a:solidFill>
              </a:rPr>
              <a:t>Matrix</a:t>
            </a:r>
            <a:r>
              <a:rPr lang="en-US" dirty="0"/>
              <a:t> Organization</a:t>
            </a:r>
          </a:p>
        </p:txBody>
      </p:sp>
      <p:pic>
        <p:nvPicPr>
          <p:cNvPr id="6" name="Picture 5" descr="shows staff reporting to multiple managers." title="Matrix organization"/>
          <p:cNvPicPr/>
          <p:nvPr/>
        </p:nvPicPr>
        <p:blipFill rotWithShape="1">
          <a:blip r:embed="rId3" cstate="print">
            <a:extLst>
              <a:ext uri="{28A0092B-C50C-407E-A947-70E740481C1C}">
                <a14:useLocalDpi xmlns:a14="http://schemas.microsoft.com/office/drawing/2010/main" val="0"/>
              </a:ext>
            </a:extLst>
          </a:blip>
          <a:srcRect r="62168" b="49835"/>
          <a:stretch/>
        </p:blipFill>
        <p:spPr bwMode="auto">
          <a:xfrm>
            <a:off x="1650682" y="1752600"/>
            <a:ext cx="5842635" cy="4196715"/>
          </a:xfrm>
          <a:prstGeom prst="rect">
            <a:avLst/>
          </a:prstGeom>
          <a:ln>
            <a:noFill/>
          </a:ln>
          <a:extLst>
            <a:ext uri="{53640926-AAD7-44D8-BBD7-CCE9431645EC}">
              <a14:shadowObscured xmlns:a14="http://schemas.microsoft.com/office/drawing/2010/main"/>
            </a:ext>
          </a:extLst>
        </p:spPr>
      </p:pic>
      <p:sp>
        <p:nvSpPr>
          <p:cNvPr id="7" name="TextBox 6"/>
          <p:cNvSpPr txBox="1"/>
          <p:nvPr/>
        </p:nvSpPr>
        <p:spPr>
          <a:xfrm>
            <a:off x="2209800" y="6076116"/>
            <a:ext cx="4135940" cy="369332"/>
          </a:xfrm>
          <a:prstGeom prst="rect">
            <a:avLst/>
          </a:prstGeom>
          <a:noFill/>
        </p:spPr>
        <p:txBody>
          <a:bodyPr wrap="none" rtlCol="0">
            <a:spAutoFit/>
          </a:bodyPr>
          <a:lstStyle/>
          <a:p>
            <a:r>
              <a:rPr lang="en-US" dirty="0"/>
              <a:t>Often used with geographic organizations.</a:t>
            </a:r>
          </a:p>
        </p:txBody>
      </p:sp>
      <p:sp>
        <p:nvSpPr>
          <p:cNvPr id="8" name="TextBox 1"/>
          <p:cNvSpPr txBox="1">
            <a:spLocks noChangeArrowheads="1"/>
          </p:cNvSpPr>
          <p:nvPr/>
        </p:nvSpPr>
        <p:spPr bwMode="auto">
          <a:xfrm>
            <a:off x="157163" y="6581775"/>
            <a:ext cx="86233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r>
              <a:rPr lang="en-US" altLang="en-US" sz="1100" dirty="0">
                <a:latin typeface="Arial" panose="020B0604020202020204" pitchFamily="34" charset="0"/>
              </a:rPr>
              <a:t>Figure CC BY 4.0. Retrieved from: </a:t>
            </a:r>
            <a:r>
              <a:rPr lang="en-US" altLang="en-US" sz="1100" u="sng" dirty="0">
                <a:latin typeface="Arial" panose="020B0604020202020204" pitchFamily="34" charset="0"/>
                <a:hlinkClick r:id="rId4"/>
              </a:rPr>
              <a:t>https://commons.wikimedia.org/wiki/Category:Figures_from_Fundamentals_of_Business_by_Skripak</a:t>
            </a:r>
            <a:endParaRPr lang="en-US" altLang="en-US" sz="1100" dirty="0">
              <a:latin typeface="Arial" panose="020B0604020202020204" pitchFamily="34" charset="0"/>
            </a:endParaRPr>
          </a:p>
        </p:txBody>
      </p:sp>
    </p:spTree>
    <p:extLst>
      <p:ext uri="{BB962C8B-B14F-4D97-AF65-F5344CB8AC3E}">
        <p14:creationId xmlns:p14="http://schemas.microsoft.com/office/powerpoint/2010/main" val="24364042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Reporting Relationships</a:t>
            </a:r>
          </a:p>
        </p:txBody>
      </p:sp>
      <p:sp>
        <p:nvSpPr>
          <p:cNvPr id="3" name="Content Placeholder 2"/>
          <p:cNvSpPr>
            <a:spLocks noGrp="1"/>
          </p:cNvSpPr>
          <p:nvPr>
            <p:ph idx="1"/>
          </p:nvPr>
        </p:nvSpPr>
        <p:spPr/>
        <p:txBody>
          <a:bodyPr/>
          <a:lstStyle/>
          <a:p>
            <a:r>
              <a:rPr lang="en-US" dirty="0">
                <a:solidFill>
                  <a:schemeClr val="accent5">
                    <a:lumMod val="75000"/>
                  </a:schemeClr>
                </a:solidFill>
              </a:rPr>
              <a:t>Chain of command</a:t>
            </a:r>
          </a:p>
          <a:p>
            <a:r>
              <a:rPr lang="en-US" dirty="0">
                <a:solidFill>
                  <a:schemeClr val="accent5">
                    <a:lumMod val="75000"/>
                  </a:schemeClr>
                </a:solidFill>
              </a:rPr>
              <a:t>Unity of command</a:t>
            </a:r>
          </a:p>
          <a:p>
            <a:pPr lvl="1"/>
            <a:r>
              <a:rPr lang="en-US" dirty="0"/>
              <a:t>Which structure violates this?</a:t>
            </a:r>
          </a:p>
          <a:p>
            <a:r>
              <a:rPr lang="en-US" dirty="0">
                <a:solidFill>
                  <a:schemeClr val="accent5">
                    <a:lumMod val="75000"/>
                  </a:schemeClr>
                </a:solidFill>
              </a:rPr>
              <a:t>Span of control</a:t>
            </a:r>
          </a:p>
          <a:p>
            <a:pPr lvl="1"/>
            <a:r>
              <a:rPr lang="en-US" dirty="0"/>
              <a:t>In what situations would you use:</a:t>
            </a:r>
          </a:p>
          <a:p>
            <a:pPr lvl="2"/>
            <a:r>
              <a:rPr lang="en-US" dirty="0">
                <a:solidFill>
                  <a:schemeClr val="accent1">
                    <a:lumMod val="75000"/>
                  </a:schemeClr>
                </a:solidFill>
              </a:rPr>
              <a:t>Narrow</a:t>
            </a:r>
            <a:r>
              <a:rPr lang="en-US" dirty="0"/>
              <a:t> span?</a:t>
            </a:r>
          </a:p>
          <a:p>
            <a:pPr lvl="2"/>
            <a:r>
              <a:rPr lang="en-US" dirty="0">
                <a:solidFill>
                  <a:schemeClr val="accent1">
                    <a:lumMod val="75000"/>
                  </a:schemeClr>
                </a:solidFill>
              </a:rPr>
              <a:t>Wide</a:t>
            </a:r>
            <a:r>
              <a:rPr lang="en-US" dirty="0"/>
              <a:t> span?</a:t>
            </a:r>
          </a:p>
          <a:p>
            <a:r>
              <a:rPr lang="en-US" dirty="0">
                <a:solidFill>
                  <a:schemeClr val="accent1">
                    <a:lumMod val="75000"/>
                  </a:schemeClr>
                </a:solidFill>
              </a:rPr>
              <a:t>Delegation</a:t>
            </a:r>
          </a:p>
          <a:p>
            <a:pPr lvl="1"/>
            <a:r>
              <a:rPr lang="en-US" sz="2400" dirty="0"/>
              <a:t>Empowering staff</a:t>
            </a:r>
          </a:p>
          <a:p>
            <a:pPr lvl="1"/>
            <a:r>
              <a:rPr lang="en-US" sz="2400" dirty="0"/>
              <a:t>not simply assigning tasks</a:t>
            </a:r>
          </a:p>
          <a:p>
            <a:pPr marL="0" indent="0">
              <a:buNone/>
            </a:pPr>
            <a:endParaRPr lang="en-US" dirty="0"/>
          </a:p>
        </p:txBody>
      </p:sp>
    </p:spTree>
    <p:extLst>
      <p:ext uri="{BB962C8B-B14F-4D97-AF65-F5344CB8AC3E}">
        <p14:creationId xmlns:p14="http://schemas.microsoft.com/office/powerpoint/2010/main" val="32536369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Organization Characteristics</a:t>
            </a:r>
          </a:p>
        </p:txBody>
      </p:sp>
      <p:sp>
        <p:nvSpPr>
          <p:cNvPr id="3" name="Content Placeholder 2"/>
          <p:cNvSpPr>
            <a:spLocks noGrp="1"/>
          </p:cNvSpPr>
          <p:nvPr>
            <p:ph idx="1"/>
          </p:nvPr>
        </p:nvSpPr>
        <p:spPr/>
        <p:txBody>
          <a:bodyPr/>
          <a:lstStyle/>
          <a:p>
            <a:r>
              <a:rPr lang="en-US" dirty="0"/>
              <a:t>Structures</a:t>
            </a:r>
          </a:p>
          <a:p>
            <a:pPr lvl="1"/>
            <a:r>
              <a:rPr lang="en-US" dirty="0">
                <a:solidFill>
                  <a:schemeClr val="accent1">
                    <a:lumMod val="75000"/>
                  </a:schemeClr>
                </a:solidFill>
              </a:rPr>
              <a:t>Tall</a:t>
            </a:r>
          </a:p>
          <a:p>
            <a:pPr lvl="1"/>
            <a:r>
              <a:rPr lang="en-US" dirty="0">
                <a:solidFill>
                  <a:schemeClr val="accent1">
                    <a:lumMod val="75000"/>
                  </a:schemeClr>
                </a:solidFill>
              </a:rPr>
              <a:t>Flat</a:t>
            </a:r>
          </a:p>
          <a:p>
            <a:r>
              <a:rPr lang="en-US" dirty="0"/>
              <a:t>Decision making</a:t>
            </a:r>
          </a:p>
          <a:p>
            <a:pPr lvl="1"/>
            <a:r>
              <a:rPr lang="en-US" dirty="0">
                <a:solidFill>
                  <a:schemeClr val="accent1">
                    <a:lumMod val="75000"/>
                  </a:schemeClr>
                </a:solidFill>
              </a:rPr>
              <a:t>Centralized</a:t>
            </a:r>
          </a:p>
          <a:p>
            <a:pPr lvl="1"/>
            <a:r>
              <a:rPr lang="en-US" dirty="0">
                <a:solidFill>
                  <a:schemeClr val="accent1">
                    <a:lumMod val="75000"/>
                  </a:schemeClr>
                </a:solidFill>
              </a:rPr>
              <a:t>Decentralized</a:t>
            </a:r>
          </a:p>
        </p:txBody>
      </p:sp>
    </p:spTree>
    <p:extLst>
      <p:ext uri="{BB962C8B-B14F-4D97-AF65-F5344CB8AC3E}">
        <p14:creationId xmlns:p14="http://schemas.microsoft.com/office/powerpoint/2010/main" val="1147278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Exercises</a:t>
            </a:r>
          </a:p>
        </p:txBody>
      </p:sp>
      <p:sp>
        <p:nvSpPr>
          <p:cNvPr id="3" name="Content Placeholder 2"/>
          <p:cNvSpPr>
            <a:spLocks noGrp="1"/>
          </p:cNvSpPr>
          <p:nvPr>
            <p:ph idx="1"/>
          </p:nvPr>
        </p:nvSpPr>
        <p:spPr>
          <a:xfrm>
            <a:off x="1600200" y="1600200"/>
            <a:ext cx="7315200" cy="4525963"/>
          </a:xfrm>
        </p:spPr>
        <p:txBody>
          <a:bodyPr/>
          <a:lstStyle/>
          <a:p>
            <a:r>
              <a:rPr lang="en-US" dirty="0"/>
              <a:t>What type of organization structure might you use for a firm that:</a:t>
            </a:r>
          </a:p>
          <a:p>
            <a:pPr lvl="1"/>
            <a:r>
              <a:rPr lang="en-US" dirty="0"/>
              <a:t>Only makes hot dogs (e.g. Ball Park)</a:t>
            </a:r>
          </a:p>
          <a:p>
            <a:pPr lvl="1"/>
            <a:r>
              <a:rPr lang="en-US" dirty="0"/>
              <a:t>Makes cars, boats, motorcycles (e.g. Honda)</a:t>
            </a:r>
          </a:p>
          <a:p>
            <a:pPr lvl="1"/>
            <a:r>
              <a:rPr lang="en-US" dirty="0"/>
              <a:t>Creates new technologies (e.g. Google)</a:t>
            </a:r>
          </a:p>
          <a:p>
            <a:pPr lvl="1"/>
            <a:r>
              <a:rPr lang="en-US" dirty="0"/>
              <a:t>Sells food world-wide (e.g. McDonalds)</a:t>
            </a:r>
          </a:p>
          <a:p>
            <a:r>
              <a:rPr lang="en-US" dirty="0"/>
              <a:t>What organizational characteristics might each have?</a:t>
            </a:r>
          </a:p>
        </p:txBody>
      </p:sp>
      <p:pic>
        <p:nvPicPr>
          <p:cNvPr id="4" name="Picture 1" descr="Cartoon, Icon, Light Bulb, Symbo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20088" y="74613"/>
            <a:ext cx="733425"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868576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r>
              <a:rPr lang="en-US" altLang="en-US"/>
              <a:t>Review</a:t>
            </a:r>
            <a:br>
              <a:rPr lang="en-US" altLang="en-US"/>
            </a:br>
            <a:endParaRPr lang="en-US" altLang="en-US"/>
          </a:p>
        </p:txBody>
      </p:sp>
      <p:sp>
        <p:nvSpPr>
          <p:cNvPr id="6147" name="Content Placeholder 2"/>
          <p:cNvSpPr>
            <a:spLocks noGrp="1"/>
          </p:cNvSpPr>
          <p:nvPr>
            <p:ph idx="1"/>
          </p:nvPr>
        </p:nvSpPr>
        <p:spPr>
          <a:xfrm>
            <a:off x="1295400" y="1600200"/>
            <a:ext cx="7772400" cy="4525963"/>
          </a:xfrm>
        </p:spPr>
        <p:txBody>
          <a:bodyPr/>
          <a:lstStyle/>
          <a:p>
            <a:r>
              <a:rPr lang="en-US" sz="2800" dirty="0"/>
              <a:t>Identify the four functions of management.</a:t>
            </a:r>
          </a:p>
          <a:p>
            <a:pPr lvl="0"/>
            <a:r>
              <a:rPr lang="en-US" sz="2800" dirty="0"/>
              <a:t>What goes into a strategic plan?</a:t>
            </a:r>
          </a:p>
          <a:p>
            <a:pPr lvl="0"/>
            <a:r>
              <a:rPr lang="en-US" sz="2800" dirty="0"/>
              <a:t>What are contingency plans?</a:t>
            </a:r>
          </a:p>
          <a:p>
            <a:pPr lvl="0"/>
            <a:r>
              <a:rPr lang="en-US" sz="2800" dirty="0"/>
              <a:t>What is SWOT analysis?</a:t>
            </a:r>
          </a:p>
          <a:p>
            <a:pPr lvl="0"/>
            <a:r>
              <a:rPr lang="en-US" sz="2800" dirty="0"/>
              <a:t>What are the different management styles?</a:t>
            </a:r>
          </a:p>
          <a:p>
            <a:pPr lvl="0"/>
            <a:r>
              <a:rPr lang="en-US" sz="2800" dirty="0"/>
              <a:t>What are characteristics of good business goals?</a:t>
            </a:r>
          </a:p>
          <a:p>
            <a:pPr lvl="0"/>
            <a:r>
              <a:rPr lang="en-US" sz="2800" dirty="0"/>
              <a:t>Understand benchmarking.</a:t>
            </a:r>
          </a:p>
          <a:p>
            <a:pPr lvl="0"/>
            <a:r>
              <a:rPr lang="en-US" sz="2800" dirty="0"/>
              <a:t>Describe the skills needed of a manager.</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r>
              <a:rPr lang="en-US" altLang="en-US" dirty="0"/>
              <a:t>Learning Objectives</a:t>
            </a:r>
          </a:p>
        </p:txBody>
      </p:sp>
      <p:sp>
        <p:nvSpPr>
          <p:cNvPr id="7171" name="Content Placeholder 2"/>
          <p:cNvSpPr>
            <a:spLocks noGrp="1"/>
          </p:cNvSpPr>
          <p:nvPr>
            <p:ph idx="1"/>
          </p:nvPr>
        </p:nvSpPr>
        <p:spPr>
          <a:xfrm>
            <a:off x="1295400" y="1600200"/>
            <a:ext cx="7696200" cy="4525963"/>
          </a:xfrm>
        </p:spPr>
        <p:txBody>
          <a:bodyPr/>
          <a:lstStyle/>
          <a:p>
            <a:pPr lvl="0"/>
            <a:r>
              <a:rPr lang="en-US" dirty="0"/>
              <a:t>Identify levels of management.</a:t>
            </a:r>
          </a:p>
          <a:p>
            <a:r>
              <a:rPr lang="en-US" dirty="0"/>
              <a:t>Discuss various options for organizing.</a:t>
            </a:r>
          </a:p>
          <a:p>
            <a:pPr lvl="0"/>
            <a:r>
              <a:rPr lang="en-US" dirty="0"/>
              <a:t>Understand how specialization helps make organizations more efficient.</a:t>
            </a:r>
          </a:p>
          <a:p>
            <a:pPr lvl="0"/>
            <a:r>
              <a:rPr lang="en-US" dirty="0"/>
              <a:t>Know how an organization can departmentalize.</a:t>
            </a:r>
          </a:p>
          <a:p>
            <a:pPr lvl="0"/>
            <a:r>
              <a:rPr lang="en-US" dirty="0"/>
              <a:t>Understand key organizational terms.</a:t>
            </a:r>
            <a:endParaRPr lang="en-US" altLang="en-US" dirty="0"/>
          </a:p>
        </p:txBody>
      </p:sp>
      <p:sp>
        <p:nvSpPr>
          <p:cNvPr id="4" name="TextBox 1"/>
          <p:cNvSpPr txBox="1">
            <a:spLocks noChangeArrowheads="1"/>
          </p:cNvSpPr>
          <p:nvPr/>
        </p:nvSpPr>
        <p:spPr bwMode="auto">
          <a:xfrm>
            <a:off x="157163" y="6581775"/>
            <a:ext cx="86233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r>
              <a:rPr lang="en-US" altLang="en-US" sz="1100" dirty="0">
                <a:latin typeface="Arial" panose="020B0604020202020204" pitchFamily="34" charset="0"/>
              </a:rPr>
              <a:t>Figure CC BY 4.0. Retrieved from: </a:t>
            </a:r>
            <a:r>
              <a:rPr lang="en-US" altLang="en-US" sz="1100" u="sng" dirty="0">
                <a:latin typeface="Arial" panose="020B0604020202020204" pitchFamily="34" charset="0"/>
                <a:hlinkClick r:id="rId2"/>
              </a:rPr>
              <a:t>https://commons.wikimedia.org/wiki/Category:Figures_from_Fundamentals_of_Business_by_Skripak</a:t>
            </a:r>
            <a:endParaRPr lang="en-US" altLang="en-US" sz="1100" dirty="0">
              <a:latin typeface="Arial" panose="020B0604020202020204"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Levels of Management</a:t>
            </a:r>
          </a:p>
        </p:txBody>
      </p:sp>
      <p:sp>
        <p:nvSpPr>
          <p:cNvPr id="3" name="Content Placeholder 2"/>
          <p:cNvSpPr>
            <a:spLocks noGrp="1"/>
          </p:cNvSpPr>
          <p:nvPr>
            <p:ph idx="1"/>
          </p:nvPr>
        </p:nvSpPr>
        <p:spPr/>
        <p:txBody>
          <a:bodyPr/>
          <a:lstStyle/>
          <a:p>
            <a:r>
              <a:rPr lang="en-US" dirty="0">
                <a:solidFill>
                  <a:schemeClr val="accent5">
                    <a:lumMod val="75000"/>
                  </a:schemeClr>
                </a:solidFill>
              </a:rPr>
              <a:t>Executive (Top) management</a:t>
            </a:r>
          </a:p>
          <a:p>
            <a:pPr lvl="1"/>
            <a:r>
              <a:rPr lang="en-US" dirty="0"/>
              <a:t>CEO, CFO, President, VP, …</a:t>
            </a:r>
          </a:p>
          <a:p>
            <a:pPr lvl="1"/>
            <a:r>
              <a:rPr lang="en-US" dirty="0"/>
              <a:t>Strategic planning and execution</a:t>
            </a:r>
          </a:p>
          <a:p>
            <a:r>
              <a:rPr lang="en-US" dirty="0">
                <a:solidFill>
                  <a:schemeClr val="accent5">
                    <a:lumMod val="75000"/>
                  </a:schemeClr>
                </a:solidFill>
              </a:rPr>
              <a:t>Middle management</a:t>
            </a:r>
          </a:p>
          <a:p>
            <a:pPr lvl="1"/>
            <a:r>
              <a:rPr lang="en-US" dirty="0"/>
              <a:t>Director, Regional Manager, …</a:t>
            </a:r>
          </a:p>
          <a:p>
            <a:pPr lvl="1"/>
            <a:r>
              <a:rPr lang="en-US" dirty="0"/>
              <a:t>Tactical planning and execution</a:t>
            </a:r>
          </a:p>
          <a:p>
            <a:r>
              <a:rPr lang="en-US" dirty="0">
                <a:solidFill>
                  <a:schemeClr val="accent5">
                    <a:lumMod val="75000"/>
                  </a:schemeClr>
                </a:solidFill>
              </a:rPr>
              <a:t>First-level management</a:t>
            </a:r>
          </a:p>
          <a:p>
            <a:pPr lvl="1"/>
            <a:r>
              <a:rPr lang="en-US" dirty="0"/>
              <a:t>Supervisor, Manager, Foreperson</a:t>
            </a:r>
          </a:p>
          <a:p>
            <a:pPr lvl="1"/>
            <a:r>
              <a:rPr lang="en-US" dirty="0"/>
              <a:t>Operational planning and execution</a:t>
            </a:r>
          </a:p>
        </p:txBody>
      </p:sp>
    </p:spTree>
    <p:extLst>
      <p:ext uri="{BB962C8B-B14F-4D97-AF65-F5344CB8AC3E}">
        <p14:creationId xmlns:p14="http://schemas.microsoft.com/office/powerpoint/2010/main" val="3376293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Levels of Management</a:t>
            </a:r>
          </a:p>
        </p:txBody>
      </p:sp>
      <p:pic>
        <p:nvPicPr>
          <p:cNvPr id="4" name="Content Placeholder 3" descr="Top managers (executives), middle managers, first-line (first-level) managers" title="levels of management"/>
          <p:cNvPicPr>
            <a:picLocks noGrp="1"/>
          </p:cNvPicPr>
          <p:nvPr>
            <p:ph idx="1"/>
          </p:nvPr>
        </p:nvPicPr>
        <p:blipFill>
          <a:blip r:embed="rId2" cstate="print">
            <a:extLst>
              <a:ext uri="{28A0092B-C50C-407E-A947-70E740481C1C}">
                <a14:useLocalDpi xmlns:a14="http://schemas.microsoft.com/office/drawing/2010/main" val="0"/>
              </a:ext>
            </a:extLst>
          </a:blip>
          <a:stretch>
            <a:fillRect/>
          </a:stretch>
        </p:blipFill>
        <p:spPr>
          <a:xfrm>
            <a:off x="1893223" y="1752600"/>
            <a:ext cx="5916976" cy="4572000"/>
          </a:xfrm>
          <a:prstGeom prst="rect">
            <a:avLst/>
          </a:prstGeom>
        </p:spPr>
      </p:pic>
      <p:sp>
        <p:nvSpPr>
          <p:cNvPr id="7" name="TextBox 1"/>
          <p:cNvSpPr txBox="1">
            <a:spLocks noChangeArrowheads="1"/>
          </p:cNvSpPr>
          <p:nvPr/>
        </p:nvSpPr>
        <p:spPr bwMode="auto">
          <a:xfrm>
            <a:off x="157163" y="6581775"/>
            <a:ext cx="86233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r>
              <a:rPr lang="en-US" altLang="en-US" sz="1100" dirty="0">
                <a:latin typeface="Arial" panose="020B0604020202020204" pitchFamily="34" charset="0"/>
              </a:rPr>
              <a:t>Figure CC BY 4.0. Retrieved from: </a:t>
            </a:r>
            <a:r>
              <a:rPr lang="en-US" altLang="en-US" sz="1100" u="sng" dirty="0">
                <a:latin typeface="Arial" panose="020B0604020202020204" pitchFamily="34" charset="0"/>
                <a:hlinkClick r:id="rId3"/>
              </a:rPr>
              <a:t>https://commons.wikimedia.org/wiki/Category:Figures_from_Fundamentals_of_Business_by_Skripak</a:t>
            </a:r>
            <a:endParaRPr lang="en-US" altLang="en-US" sz="1100" dirty="0">
              <a:latin typeface="Arial" panose="020B0604020202020204" pitchFamily="34" charset="0"/>
            </a:endParaRPr>
          </a:p>
        </p:txBody>
      </p:sp>
    </p:spTree>
    <p:extLst>
      <p:ext uri="{BB962C8B-B14F-4D97-AF65-F5344CB8AC3E}">
        <p14:creationId xmlns:p14="http://schemas.microsoft.com/office/powerpoint/2010/main" val="7828209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90" name="Rectangle 2"/>
          <p:cNvSpPr>
            <a:spLocks noGrp="1" noChangeArrowheads="1"/>
          </p:cNvSpPr>
          <p:nvPr>
            <p:ph type="title"/>
          </p:nvPr>
        </p:nvSpPr>
        <p:spPr/>
        <p:txBody>
          <a:bodyPr/>
          <a:lstStyle/>
          <a:p>
            <a:pPr eaLnBrk="1" hangingPunct="1">
              <a:defRPr/>
            </a:pPr>
            <a:r>
              <a:rPr lang="en-US" dirty="0"/>
              <a:t>Organizational Structure</a:t>
            </a:r>
          </a:p>
        </p:txBody>
      </p:sp>
      <p:sp>
        <p:nvSpPr>
          <p:cNvPr id="6148" name="Rectangle 3"/>
          <p:cNvSpPr>
            <a:spLocks noGrp="1" noChangeArrowheads="1"/>
          </p:cNvSpPr>
          <p:nvPr>
            <p:ph type="body" idx="1"/>
          </p:nvPr>
        </p:nvSpPr>
        <p:spPr/>
        <p:txBody>
          <a:bodyPr/>
          <a:lstStyle/>
          <a:p>
            <a:pPr eaLnBrk="1" hangingPunct="1">
              <a:lnSpc>
                <a:spcPct val="90000"/>
              </a:lnSpc>
            </a:pPr>
            <a:r>
              <a:rPr lang="en-US" altLang="en-US" dirty="0"/>
              <a:t>Types of Organizational Structures</a:t>
            </a:r>
          </a:p>
          <a:p>
            <a:pPr lvl="1" eaLnBrk="1" hangingPunct="1">
              <a:lnSpc>
                <a:spcPct val="90000"/>
              </a:lnSpc>
            </a:pPr>
            <a:r>
              <a:rPr lang="en-US" altLang="en-US" dirty="0">
                <a:solidFill>
                  <a:schemeClr val="accent1"/>
                </a:solidFill>
              </a:rPr>
              <a:t>Line Organization</a:t>
            </a:r>
          </a:p>
          <a:p>
            <a:pPr lvl="2" eaLnBrk="1" hangingPunct="1">
              <a:lnSpc>
                <a:spcPct val="90000"/>
              </a:lnSpc>
            </a:pPr>
            <a:r>
              <a:rPr lang="en-US" altLang="en-US" dirty="0"/>
              <a:t>Groups directly involved in the creation and sales of products and services</a:t>
            </a:r>
          </a:p>
          <a:p>
            <a:pPr lvl="2" eaLnBrk="1" hangingPunct="1">
              <a:lnSpc>
                <a:spcPct val="90000"/>
              </a:lnSpc>
            </a:pPr>
            <a:r>
              <a:rPr lang="en-US" altLang="en-US" dirty="0"/>
              <a:t>E.g. R&amp;D, production, sales</a:t>
            </a:r>
          </a:p>
          <a:p>
            <a:pPr lvl="1" eaLnBrk="1" hangingPunct="1">
              <a:lnSpc>
                <a:spcPct val="90000"/>
              </a:lnSpc>
            </a:pPr>
            <a:r>
              <a:rPr lang="en-US" altLang="en-US" dirty="0">
                <a:solidFill>
                  <a:schemeClr val="accent1"/>
                </a:solidFill>
              </a:rPr>
              <a:t>Staff Organization</a:t>
            </a:r>
          </a:p>
          <a:p>
            <a:pPr lvl="2" eaLnBrk="1" hangingPunct="1">
              <a:lnSpc>
                <a:spcPct val="90000"/>
              </a:lnSpc>
            </a:pPr>
            <a:r>
              <a:rPr lang="en-US" altLang="en-US" dirty="0"/>
              <a:t>Groups that support the line organization functions</a:t>
            </a:r>
          </a:p>
          <a:p>
            <a:pPr lvl="2" eaLnBrk="1" hangingPunct="1">
              <a:lnSpc>
                <a:spcPct val="90000"/>
              </a:lnSpc>
            </a:pPr>
            <a:r>
              <a:rPr lang="en-US" altLang="en-US" dirty="0"/>
              <a:t>E.g. Finance, Human Resources</a:t>
            </a:r>
          </a:p>
        </p:txBody>
      </p:sp>
      <p:pic>
        <p:nvPicPr>
          <p:cNvPr id="5" name="Picture 1" descr="Cartoon, Icon, Light Bulb, Symbo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20088" y="74613"/>
            <a:ext cx="733425"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763957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Individual Contributor</a:t>
            </a:r>
            <a:br>
              <a:rPr lang="en-US" dirty="0"/>
            </a:br>
            <a:r>
              <a:rPr lang="en-US" dirty="0"/>
              <a:t>Assignments</a:t>
            </a:r>
          </a:p>
        </p:txBody>
      </p:sp>
      <p:sp>
        <p:nvSpPr>
          <p:cNvPr id="3" name="Content Placeholder 2"/>
          <p:cNvSpPr>
            <a:spLocks noGrp="1"/>
          </p:cNvSpPr>
          <p:nvPr>
            <p:ph idx="1"/>
          </p:nvPr>
        </p:nvSpPr>
        <p:spPr/>
        <p:txBody>
          <a:bodyPr/>
          <a:lstStyle/>
          <a:p>
            <a:r>
              <a:rPr lang="en-US" dirty="0"/>
              <a:t>Job </a:t>
            </a:r>
            <a:r>
              <a:rPr lang="en-US" dirty="0">
                <a:solidFill>
                  <a:schemeClr val="accent5">
                    <a:lumMod val="75000"/>
                  </a:schemeClr>
                </a:solidFill>
              </a:rPr>
              <a:t>specialization</a:t>
            </a:r>
          </a:p>
          <a:p>
            <a:pPr lvl="1"/>
            <a:r>
              <a:rPr lang="en-US" dirty="0"/>
              <a:t>Pros</a:t>
            </a:r>
          </a:p>
          <a:p>
            <a:pPr lvl="1"/>
            <a:r>
              <a:rPr lang="en-US" dirty="0"/>
              <a:t>Cons</a:t>
            </a:r>
          </a:p>
          <a:p>
            <a:r>
              <a:rPr lang="en-US" dirty="0"/>
              <a:t>Alternate assignments</a:t>
            </a:r>
          </a:p>
          <a:p>
            <a:r>
              <a:rPr lang="en-US" dirty="0">
                <a:solidFill>
                  <a:schemeClr val="accent1">
                    <a:lumMod val="75000"/>
                  </a:schemeClr>
                </a:solidFill>
              </a:rPr>
              <a:t>Responsibility</a:t>
            </a:r>
          </a:p>
          <a:p>
            <a:r>
              <a:rPr lang="en-US" dirty="0">
                <a:solidFill>
                  <a:schemeClr val="accent1">
                    <a:lumMod val="75000"/>
                  </a:schemeClr>
                </a:solidFill>
              </a:rPr>
              <a:t>Authority</a:t>
            </a:r>
          </a:p>
        </p:txBody>
      </p:sp>
    </p:spTree>
    <p:extLst>
      <p:ext uri="{BB962C8B-B14F-4D97-AF65-F5344CB8AC3E}">
        <p14:creationId xmlns:p14="http://schemas.microsoft.com/office/powerpoint/2010/main" val="29155464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Organization Structures</a:t>
            </a:r>
          </a:p>
        </p:txBody>
      </p:sp>
      <p:sp>
        <p:nvSpPr>
          <p:cNvPr id="3" name="Content Placeholder 2"/>
          <p:cNvSpPr>
            <a:spLocks noGrp="1"/>
          </p:cNvSpPr>
          <p:nvPr>
            <p:ph idx="1"/>
          </p:nvPr>
        </p:nvSpPr>
        <p:spPr/>
        <p:txBody>
          <a:bodyPr/>
          <a:lstStyle/>
          <a:p>
            <a:r>
              <a:rPr lang="en-US" dirty="0">
                <a:solidFill>
                  <a:schemeClr val="accent5">
                    <a:lumMod val="75000"/>
                  </a:schemeClr>
                </a:solidFill>
              </a:rPr>
              <a:t>Functional</a:t>
            </a:r>
          </a:p>
          <a:p>
            <a:r>
              <a:rPr lang="en-US" dirty="0">
                <a:solidFill>
                  <a:schemeClr val="accent5">
                    <a:lumMod val="75000"/>
                  </a:schemeClr>
                </a:solidFill>
              </a:rPr>
              <a:t>Divisional</a:t>
            </a:r>
          </a:p>
          <a:p>
            <a:pPr lvl="1"/>
            <a:r>
              <a:rPr lang="en-US" dirty="0">
                <a:solidFill>
                  <a:schemeClr val="accent5">
                    <a:lumMod val="75000"/>
                  </a:schemeClr>
                </a:solidFill>
              </a:rPr>
              <a:t>Product</a:t>
            </a:r>
          </a:p>
          <a:p>
            <a:pPr lvl="1"/>
            <a:r>
              <a:rPr lang="en-US" dirty="0">
                <a:solidFill>
                  <a:schemeClr val="accent5">
                    <a:lumMod val="75000"/>
                  </a:schemeClr>
                </a:solidFill>
              </a:rPr>
              <a:t>Customer</a:t>
            </a:r>
          </a:p>
          <a:p>
            <a:pPr lvl="1"/>
            <a:r>
              <a:rPr lang="en-US" dirty="0">
                <a:solidFill>
                  <a:schemeClr val="accent5">
                    <a:lumMod val="75000"/>
                  </a:schemeClr>
                </a:solidFill>
              </a:rPr>
              <a:t>Process</a:t>
            </a:r>
          </a:p>
          <a:p>
            <a:pPr lvl="1"/>
            <a:r>
              <a:rPr lang="en-US" dirty="0">
                <a:solidFill>
                  <a:schemeClr val="accent5">
                    <a:lumMod val="75000"/>
                  </a:schemeClr>
                </a:solidFill>
              </a:rPr>
              <a:t>Geographic</a:t>
            </a:r>
          </a:p>
        </p:txBody>
      </p:sp>
      <p:pic>
        <p:nvPicPr>
          <p:cNvPr id="4" name="Picture 3" descr="Adidas throughout the world." title="map"/>
          <p:cNvPicPr/>
          <p:nvPr/>
        </p:nvPicPr>
        <p:blipFill>
          <a:blip r:embed="rId3" cstate="print">
            <a:extLst>
              <a:ext uri="{28A0092B-C50C-407E-A947-70E740481C1C}">
                <a14:useLocalDpi xmlns:a14="http://schemas.microsoft.com/office/drawing/2010/main" val="0"/>
              </a:ext>
            </a:extLst>
          </a:blip>
          <a:stretch>
            <a:fillRect/>
          </a:stretch>
        </p:blipFill>
        <p:spPr>
          <a:xfrm>
            <a:off x="4343400" y="3863181"/>
            <a:ext cx="4206422" cy="2445544"/>
          </a:xfrm>
          <a:prstGeom prst="rect">
            <a:avLst/>
          </a:prstGeom>
        </p:spPr>
      </p:pic>
      <p:sp>
        <p:nvSpPr>
          <p:cNvPr id="7" name="TextBox 1"/>
          <p:cNvSpPr txBox="1">
            <a:spLocks noChangeArrowheads="1"/>
          </p:cNvSpPr>
          <p:nvPr/>
        </p:nvSpPr>
        <p:spPr bwMode="auto">
          <a:xfrm>
            <a:off x="157163" y="6581775"/>
            <a:ext cx="86233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r>
              <a:rPr lang="en-US" altLang="en-US" sz="1100" dirty="0">
                <a:latin typeface="Arial" panose="020B0604020202020204" pitchFamily="34" charset="0"/>
              </a:rPr>
              <a:t>Figure CC BY 4.0. Retrieved from: </a:t>
            </a:r>
            <a:r>
              <a:rPr lang="en-US" altLang="en-US" sz="1100" u="sng" dirty="0">
                <a:latin typeface="Arial" panose="020B0604020202020204" pitchFamily="34" charset="0"/>
                <a:hlinkClick r:id="rId4"/>
              </a:rPr>
              <a:t>https://commons.wikimedia.org/wiki/Category:Figures_from_Fundamentals_of_Business_by_Skripak</a:t>
            </a:r>
            <a:endParaRPr lang="en-US" altLang="en-US" sz="1100" dirty="0">
              <a:latin typeface="Arial" panose="020B0604020202020204" pitchFamily="34" charset="0"/>
            </a:endParaRPr>
          </a:p>
        </p:txBody>
      </p:sp>
    </p:spTree>
    <p:extLst>
      <p:ext uri="{BB962C8B-B14F-4D97-AF65-F5344CB8AC3E}">
        <p14:creationId xmlns:p14="http://schemas.microsoft.com/office/powerpoint/2010/main" val="14857318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Functional Organization Chart</a:t>
            </a:r>
          </a:p>
        </p:txBody>
      </p:sp>
      <p:pic>
        <p:nvPicPr>
          <p:cNvPr id="6" name="Picture 5" descr="Shows levels of management" title="Organization chart"/>
          <p:cNvPicPr/>
          <p:nvPr/>
        </p:nvPicPr>
        <p:blipFill>
          <a:blip r:embed="rId2" cstate="print">
            <a:extLst>
              <a:ext uri="{28A0092B-C50C-407E-A947-70E740481C1C}">
                <a14:useLocalDpi xmlns:a14="http://schemas.microsoft.com/office/drawing/2010/main" val="0"/>
              </a:ext>
            </a:extLst>
          </a:blip>
          <a:stretch>
            <a:fillRect/>
          </a:stretch>
        </p:blipFill>
        <p:spPr>
          <a:xfrm>
            <a:off x="1828800" y="1752600"/>
            <a:ext cx="5761355" cy="4439910"/>
          </a:xfrm>
          <a:prstGeom prst="rect">
            <a:avLst/>
          </a:prstGeom>
        </p:spPr>
      </p:pic>
      <p:sp>
        <p:nvSpPr>
          <p:cNvPr id="7" name="TextBox 1"/>
          <p:cNvSpPr txBox="1">
            <a:spLocks noChangeArrowheads="1"/>
          </p:cNvSpPr>
          <p:nvPr/>
        </p:nvSpPr>
        <p:spPr bwMode="auto">
          <a:xfrm>
            <a:off x="157163" y="6581775"/>
            <a:ext cx="86233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r>
              <a:rPr lang="en-US" altLang="en-US" sz="1100" dirty="0">
                <a:latin typeface="Arial" panose="020B0604020202020204" pitchFamily="34" charset="0"/>
              </a:rPr>
              <a:t>Figure CC BY 4.0. Retrieved from: </a:t>
            </a:r>
            <a:r>
              <a:rPr lang="en-US" altLang="en-US" sz="1100" u="sng" dirty="0">
                <a:latin typeface="Arial" panose="020B0604020202020204" pitchFamily="34" charset="0"/>
                <a:hlinkClick r:id="rId3"/>
              </a:rPr>
              <a:t>https://commons.wikimedia.org/wiki/Category:Figures_from_Fundamentals_of_Business_by_Skripak</a:t>
            </a:r>
            <a:endParaRPr lang="en-US" altLang="en-US" sz="1100" dirty="0">
              <a:latin typeface="Arial" panose="020B0604020202020204" pitchFamily="34" charset="0"/>
            </a:endParaRPr>
          </a:p>
        </p:txBody>
      </p:sp>
    </p:spTree>
    <p:extLst>
      <p:ext uri="{BB962C8B-B14F-4D97-AF65-F5344CB8AC3E}">
        <p14:creationId xmlns:p14="http://schemas.microsoft.com/office/powerpoint/2010/main" val="197926869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988</TotalTime>
  <Words>935</Words>
  <Application>Microsoft Office PowerPoint</Application>
  <PresentationFormat>On-screen Show (4:3)</PresentationFormat>
  <Paragraphs>112</Paragraphs>
  <Slides>15</Slides>
  <Notes>6</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15</vt:i4>
      </vt:variant>
    </vt:vector>
  </HeadingPairs>
  <TitlesOfParts>
    <vt:vector size="18" baseType="lpstr">
      <vt:lpstr>Arial</vt:lpstr>
      <vt:lpstr>Calibri</vt:lpstr>
      <vt:lpstr>Office Theme</vt:lpstr>
      <vt:lpstr>Structuring Organizations</vt:lpstr>
      <vt:lpstr>Review </vt:lpstr>
      <vt:lpstr>Learning Objectives</vt:lpstr>
      <vt:lpstr>Levels of Management</vt:lpstr>
      <vt:lpstr>Levels of Management</vt:lpstr>
      <vt:lpstr>Organizational Structure</vt:lpstr>
      <vt:lpstr>Individual Contributor Assignments</vt:lpstr>
      <vt:lpstr>Organization Structures</vt:lpstr>
      <vt:lpstr>Functional Organization Chart</vt:lpstr>
      <vt:lpstr>Divisional Organization Charts</vt:lpstr>
      <vt:lpstr>Combined Geographic and Functional Organization</vt:lpstr>
      <vt:lpstr>Matrix Organization</vt:lpstr>
      <vt:lpstr>Reporting Relationships</vt:lpstr>
      <vt:lpstr>Organization Characteristics</vt:lpstr>
      <vt:lpstr>Exercises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Business Presentations</dc:title>
  <dc:creator>Administrator</dc:creator>
  <cp:lastModifiedBy>Klinger, Bill</cp:lastModifiedBy>
  <cp:revision>96</cp:revision>
  <dcterms:created xsi:type="dcterms:W3CDTF">2011-11-30T01:20:09Z</dcterms:created>
  <dcterms:modified xsi:type="dcterms:W3CDTF">2020-10-22T23:29:01Z</dcterms:modified>
</cp:coreProperties>
</file>