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01" r:id="rId2"/>
    <p:sldId id="320" r:id="rId3"/>
    <p:sldId id="273" r:id="rId4"/>
    <p:sldId id="302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11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>
      <p:cViewPr varScale="1">
        <p:scale>
          <a:sx n="72" d="100"/>
          <a:sy n="72" d="100"/>
        </p:scale>
        <p:origin x="51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576EDDE-B6F9-4106-B6B2-369F76182CDD}" type="datetimeFigureOut">
              <a:rPr lang="en-US"/>
              <a:pPr>
                <a:defRPr/>
              </a:pPr>
              <a:t>12/17/2019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A00B0B5-4A13-4BEE-A37E-2E462F6DD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" name="Rectangle 10"/>
          <p:cNvSpPr txBox="1">
            <a:spLocks noChangeArrowheads="1"/>
          </p:cNvSpPr>
          <p:nvPr userDrawn="1"/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E00DBEA3-1F90-48DE-82AD-15C849F351CF}" type="slidenum">
              <a:rPr lang="en-US" altLang="en-US" sz="1200" smtClean="0">
                <a:solidFill>
                  <a:srgbClr val="898989"/>
                </a:solidFill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B7E16-C42A-4FE9-9D53-EB6BEE17D2F3}" type="datetimeFigureOut">
              <a:rPr lang="en-US"/>
              <a:pPr>
                <a:defRPr/>
              </a:pPr>
              <a:t>12/17/2019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5BAA8-8F16-4689-A993-8738D1DABC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406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F775A-A453-4DF6-87FE-420D0B32A010}" type="datetimeFigureOut">
              <a:rPr lang="en-US"/>
              <a:pPr>
                <a:defRPr/>
              </a:pPr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23E0C-B958-4DF7-A7D0-68D10FDC45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013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668F8-AD50-4196-BA0F-3D94799808E1}" type="datetimeFigureOut">
              <a:rPr lang="en-US"/>
              <a:pPr>
                <a:defRPr/>
              </a:pPr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96FE1-19A6-4BF5-87CA-A5305A6D97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6263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1143000" y="1524000"/>
            <a:ext cx="70104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2"/>
          <p:cNvGrpSpPr>
            <a:grpSpLocks/>
          </p:cNvGrpSpPr>
          <p:nvPr userDrawn="1"/>
        </p:nvGrpSpPr>
        <p:grpSpPr bwMode="auto">
          <a:xfrm>
            <a:off x="-3222625" y="304800"/>
            <a:ext cx="4365625" cy="4724400"/>
            <a:chOff x="-2030" y="192"/>
            <a:chExt cx="2750" cy="2976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086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8DB35-0154-42DB-ADAA-EE7C1CE7F4C9}" type="datetimeFigureOut">
              <a:rPr lang="en-US"/>
              <a:pPr>
                <a:defRPr/>
              </a:pPr>
              <a:t>12/17/2019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DE317-4465-49E9-9CAC-FEEEA90B34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4477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A55C2-FBBE-4D89-9CC7-143C5E92CCB9}" type="datetimeFigureOut">
              <a:rPr lang="en-US"/>
              <a:pPr>
                <a:defRPr/>
              </a:pPr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8C160-457C-4895-8429-C9F8E8199C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2248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28F96-339D-431A-A0B4-582B0910A5FB}" type="datetimeFigureOut">
              <a:rPr lang="en-US"/>
              <a:pPr>
                <a:defRPr/>
              </a:pPr>
              <a:t>12/17/2019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3CFD9-4557-4F66-96E8-98C82207B5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2470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2F9E-DA95-483A-A196-5F581DEBCEB5}" type="datetimeFigureOut">
              <a:rPr lang="en-US"/>
              <a:pPr>
                <a:defRPr/>
              </a:pPr>
              <a:t>12/17/2019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92AC7-977A-4E79-BEDB-01CC3E1D0C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592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833D8-31D4-4DFB-8D24-9EFCDB23F019}" type="datetimeFigureOut">
              <a:rPr lang="en-US"/>
              <a:pPr>
                <a:defRPr/>
              </a:pPr>
              <a:t>12/17/2019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D8E2B-12B7-4688-875B-BDA264BB55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2727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69ED4-06E6-4E65-A6F9-1F5F6A9E7B65}" type="datetimeFigureOut">
              <a:rPr lang="en-US"/>
              <a:pPr>
                <a:defRPr/>
              </a:pPr>
              <a:t>12/17/2019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D1FAA-DAED-4432-8C1B-9402F97EC8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0046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D5539-6D42-4CA3-B013-26A208155C94}" type="datetimeFigureOut">
              <a:rPr lang="en-US"/>
              <a:pPr>
                <a:defRPr/>
              </a:pPr>
              <a:t>12/17/2019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99F57-C09A-48D7-A5AE-D200454A95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7306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57B55-C174-4B4B-A8C9-313515F1E445}" type="datetimeFigureOut">
              <a:rPr lang="en-US"/>
              <a:pPr>
                <a:defRPr/>
              </a:pPr>
              <a:t>12/17/2019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97D29-2C75-4421-ACE4-DFD6B0B460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9445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6CE110-9196-496B-A7FE-E4B7B56840DF}" type="datetimeFigureOut">
              <a:rPr lang="en-US"/>
              <a:pPr>
                <a:defRPr/>
              </a:pPr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A1FB99-579B-41F3-A6E0-9B5E2227AA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techworks.lib.vt.edu/handle/10919/84848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/4.0/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://creativecommons.org/licenses/by-nc-sa/3.0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hyperlink" Target="http://hdl.handle.net/10919/7096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hdl.handle.net/10919/70961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creativecommons.org/licenses/by-nc-sa/3.0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hyperlink" Target="http://hdl.handle.net/10919/7096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hyperlink" Target="http://hdl.handle.net/10919/7096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hyperlink" Target="http://hdl.handle.net/10919/7096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hyperlink" Target="http://hdl.handle.net/10919/7096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hyperlink" Target="http://hdl.handle.net/10919/7096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hyperlink" Target="http://hdl.handle.net/10919/7096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hyperlink" Target="http://hdl.handle.net/10919/7096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hyperlink" Target="http://hdl.handle.net/10919/7096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hyperlink" Target="http://hdl.handle.net/10919/7096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Teamwork in Business</a:t>
            </a:r>
            <a:endParaRPr lang="en-US" dirty="0"/>
          </a:p>
        </p:txBody>
      </p:sp>
      <p:pic>
        <p:nvPicPr>
          <p:cNvPr id="6" name="Picture 5" descr="A great example of teamwork." title="Rowing team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2209800"/>
            <a:ext cx="5091729" cy="3394486"/>
          </a:xfrm>
          <a:prstGeom prst="rect">
            <a:avLst/>
          </a:prstGeom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7937" y="6567488"/>
            <a:ext cx="517366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dirty="0">
                <a:latin typeface="Arial" panose="020B0604020202020204" pitchFamily="34" charset="0"/>
              </a:rPr>
              <a:t>Download this book for free at: </a:t>
            </a:r>
            <a:r>
              <a:rPr lang="en-US" altLang="en-US" sz="1100" dirty="0">
                <a:latin typeface="Arial" panose="020B0604020202020204" pitchFamily="34" charset="0"/>
                <a:hlinkClick r:id="rId3"/>
              </a:rPr>
              <a:t>https://vtechworks.lib.vt.edu/handle/10919/84848</a:t>
            </a:r>
            <a:r>
              <a:rPr lang="en-US" altLang="en-US" sz="1100" dirty="0">
                <a:latin typeface="Arial" panose="020B0604020202020204" pitchFamily="34" charset="0"/>
              </a:rPr>
              <a:t> </a:t>
            </a:r>
            <a:endParaRPr lang="en-US" altLang="en-US" sz="1100" dirty="0"/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23813" y="6572250"/>
            <a:ext cx="3000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Adapted from </a:t>
            </a:r>
            <a:r>
              <a:rPr lang="en-US" altLang="en-US" sz="1200" i="1">
                <a:latin typeface="Arial" panose="020B0604020202020204" pitchFamily="34" charset="0"/>
              </a:rPr>
              <a:t>Fundamentals of Business </a:t>
            </a:r>
            <a:endParaRPr lang="en-US" altLang="en-US" sz="1200">
              <a:latin typeface="Arial" panose="020B0604020202020204" pitchFamily="34" charset="0"/>
            </a:endParaRPr>
          </a:p>
        </p:txBody>
      </p:sp>
      <p:pic>
        <p:nvPicPr>
          <p:cNvPr id="12" name="Picture 1569" descr="BY-NC-SA" title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6621916"/>
            <a:ext cx="922337" cy="173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52400" y="6206320"/>
            <a:ext cx="7631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©William Klinger. This work is licensed under a </a:t>
            </a:r>
            <a:r>
              <a:rPr lang="en-US" sz="1600" dirty="0">
                <a:hlinkClick r:id="rId6"/>
              </a:rPr>
              <a:t>Creative Commons Attribution 4.0 license</a:t>
            </a:r>
            <a:r>
              <a:rPr lang="en-US" dirty="0"/>
              <a:t> </a:t>
            </a:r>
          </a:p>
        </p:txBody>
      </p:sp>
      <p:pic>
        <p:nvPicPr>
          <p:cNvPr id="14" name="Picture 2" descr="https://mirrors.creativecommons.org/presskit/buttons/88x31/png/by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4105" y="6276998"/>
            <a:ext cx="716164" cy="25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1787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Team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Technical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Decision-making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Problem-solving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Interpersonal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048125" y="6567488"/>
            <a:ext cx="4584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Download this book for free at: </a:t>
            </a:r>
            <a:r>
              <a:rPr lang="en-US" altLang="en-US" sz="1200">
                <a:latin typeface="Arial" panose="020B0604020202020204" pitchFamily="34" charset="0"/>
                <a:hlinkClick r:id="rId2"/>
              </a:rPr>
              <a:t>ttp://hdl.handle.net/10919/70961</a:t>
            </a:r>
            <a:endParaRPr lang="en-US" altLang="en-US" sz="1200"/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23813" y="6572250"/>
            <a:ext cx="3000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dirty="0">
                <a:latin typeface="Arial" panose="020B0604020202020204" pitchFamily="34" charset="0"/>
              </a:rPr>
              <a:t>Adapted from </a:t>
            </a:r>
            <a:r>
              <a:rPr lang="en-US" altLang="en-US" sz="1200" i="1" dirty="0">
                <a:latin typeface="Arial" panose="020B0604020202020204" pitchFamily="34" charset="0"/>
              </a:rPr>
              <a:t>Fundamentals of Business 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pic>
        <p:nvPicPr>
          <p:cNvPr id="7" name="Picture 1569" descr="BY-NC-SA" title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063" y="6608182"/>
            <a:ext cx="922337" cy="173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5517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Roles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Task-facilitating</a:t>
            </a:r>
          </a:p>
          <a:p>
            <a:pPr lvl="1"/>
            <a:r>
              <a:rPr lang="en-US" sz="2400" dirty="0"/>
              <a:t>Focused on meeting team goals</a:t>
            </a:r>
          </a:p>
          <a:p>
            <a:pPr lvl="1"/>
            <a:r>
              <a:rPr lang="en-US" sz="2400" dirty="0"/>
              <a:t>Monitors progress</a:t>
            </a:r>
          </a:p>
          <a:p>
            <a:pPr lvl="1"/>
            <a:r>
              <a:rPr lang="en-US" sz="2400" dirty="0"/>
              <a:t>Enforces decisions</a:t>
            </a:r>
          </a:p>
          <a:p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Relationship-building</a:t>
            </a:r>
          </a:p>
          <a:p>
            <a:pPr lvl="1"/>
            <a:r>
              <a:rPr lang="en-US" sz="2400" dirty="0"/>
              <a:t>Focused on group cohesiveness</a:t>
            </a:r>
          </a:p>
          <a:p>
            <a:pPr lvl="1"/>
            <a:r>
              <a:rPr lang="en-US" sz="2400" dirty="0"/>
              <a:t>Concerned about group chemistry</a:t>
            </a:r>
          </a:p>
          <a:p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Blocking</a:t>
            </a:r>
          </a:p>
          <a:p>
            <a:pPr lvl="1"/>
            <a:r>
              <a:rPr lang="en-US" sz="2400" dirty="0"/>
              <a:t>Non-participant</a:t>
            </a:r>
          </a:p>
          <a:p>
            <a:pPr lvl="1"/>
            <a:r>
              <a:rPr lang="en-US" sz="2400" dirty="0"/>
              <a:t>“Social Loafer”</a:t>
            </a:r>
          </a:p>
        </p:txBody>
      </p:sp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0907" y="5745163"/>
            <a:ext cx="36218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048125" y="6567488"/>
            <a:ext cx="4584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Download this book for free at: </a:t>
            </a:r>
            <a:r>
              <a:rPr lang="en-US" altLang="en-US" sz="1200">
                <a:latin typeface="Arial" panose="020B0604020202020204" pitchFamily="34" charset="0"/>
                <a:hlinkClick r:id="rId3"/>
              </a:rPr>
              <a:t>ttp://hdl.handle.net/10919/70961</a:t>
            </a:r>
            <a:endParaRPr lang="en-US" altLang="en-US" sz="1200"/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23813" y="6572250"/>
            <a:ext cx="3000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dirty="0">
                <a:latin typeface="Arial" panose="020B0604020202020204" pitchFamily="34" charset="0"/>
              </a:rPr>
              <a:t>Adapted from </a:t>
            </a:r>
            <a:r>
              <a:rPr lang="en-US" altLang="en-US" sz="1200" i="1" dirty="0">
                <a:latin typeface="Arial" panose="020B0604020202020204" pitchFamily="34" charset="0"/>
              </a:rPr>
              <a:t>Fundamentals of Business 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pic>
        <p:nvPicPr>
          <p:cNvPr id="8" name="Picture 1569" descr="BY-NC-SA" title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063" y="6608182"/>
            <a:ext cx="922337" cy="173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0089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Demonstrate integrity</a:t>
            </a:r>
          </a:p>
          <a:p>
            <a:r>
              <a:rPr lang="en-US" dirty="0"/>
              <a:t>Be clear and consistent</a:t>
            </a:r>
          </a:p>
          <a:p>
            <a:r>
              <a:rPr lang="en-US" dirty="0"/>
              <a:t>Generate positive energy</a:t>
            </a:r>
          </a:p>
          <a:p>
            <a:r>
              <a:rPr lang="en-US" dirty="0"/>
              <a:t>Acknowledge common point of view</a:t>
            </a:r>
          </a:p>
          <a:p>
            <a:r>
              <a:rPr lang="en-US" dirty="0"/>
              <a:t>Manage agreement and disagreement</a:t>
            </a:r>
          </a:p>
          <a:p>
            <a:r>
              <a:rPr lang="en-US" dirty="0"/>
              <a:t>Encourage and coach</a:t>
            </a:r>
          </a:p>
          <a:p>
            <a:r>
              <a:rPr lang="en-US" dirty="0"/>
              <a:t>Share information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048125" y="6567488"/>
            <a:ext cx="4584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Download this book for free at: </a:t>
            </a:r>
            <a:r>
              <a:rPr lang="en-US" altLang="en-US" sz="1200">
                <a:latin typeface="Arial" panose="020B0604020202020204" pitchFamily="34" charset="0"/>
                <a:hlinkClick r:id="rId2"/>
              </a:rPr>
              <a:t>ttp://hdl.handle.net/10919/70961</a:t>
            </a:r>
            <a:endParaRPr lang="en-US" altLang="en-US" sz="1200"/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23813" y="6572250"/>
            <a:ext cx="3000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dirty="0">
                <a:latin typeface="Arial" panose="020B0604020202020204" pitchFamily="34" charset="0"/>
              </a:rPr>
              <a:t>Adapted from </a:t>
            </a:r>
            <a:r>
              <a:rPr lang="en-US" altLang="en-US" sz="1200" i="1" dirty="0">
                <a:latin typeface="Arial" panose="020B0604020202020204" pitchFamily="34" charset="0"/>
              </a:rPr>
              <a:t>Fundamentals of Business 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pic>
        <p:nvPicPr>
          <p:cNvPr id="7" name="Picture 1569" descr="BY-NC-SA" title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063" y="6608182"/>
            <a:ext cx="922337" cy="173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79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Stages of Team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3487" y="1613003"/>
            <a:ext cx="7086600" cy="4525963"/>
          </a:xfrm>
        </p:spPr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Forming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Storming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Norming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Performing</a:t>
            </a:r>
          </a:p>
        </p:txBody>
      </p:sp>
      <p:pic>
        <p:nvPicPr>
          <p:cNvPr id="4" name="Picture 1" descr="Cartoon, Icon, Light Bulb, 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7" y="74613"/>
            <a:ext cx="733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8627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Learning Objectives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7467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1. Define a team and describe its key characteristics.</a:t>
            </a:r>
          </a:p>
          <a:p>
            <a:pPr marL="0" indent="0">
              <a:buNone/>
            </a:pPr>
            <a:r>
              <a:rPr lang="en-US" dirty="0"/>
              <a:t>2. Explain why organizations use teams and describe different types of teams.</a:t>
            </a:r>
          </a:p>
          <a:p>
            <a:pPr marL="0" indent="0">
              <a:buNone/>
            </a:pPr>
            <a:r>
              <a:rPr lang="en-US" dirty="0"/>
              <a:t>3. Explain why teams may be effective or ineffective.</a:t>
            </a:r>
          </a:p>
          <a:p>
            <a:pPr marL="0" indent="0">
              <a:buNone/>
            </a:pPr>
            <a:r>
              <a:rPr lang="en-US" dirty="0"/>
              <a:t>4. Identify factors that contribute to team cohesiveness.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048125" y="6567488"/>
            <a:ext cx="4584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Download this book for free at: </a:t>
            </a:r>
            <a:r>
              <a:rPr lang="en-US" altLang="en-US" sz="1200">
                <a:latin typeface="Arial" panose="020B0604020202020204" pitchFamily="34" charset="0"/>
                <a:hlinkClick r:id="rId2"/>
              </a:rPr>
              <a:t>ttp://hdl.handle.net/10919/70961</a:t>
            </a:r>
            <a:endParaRPr lang="en-US" altLang="en-US" sz="1200"/>
          </a:p>
        </p:txBody>
      </p: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23813" y="6572250"/>
            <a:ext cx="3000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Adapted from </a:t>
            </a:r>
            <a:r>
              <a:rPr lang="en-US" altLang="en-US" sz="1200" i="1">
                <a:latin typeface="Arial" panose="020B0604020202020204" pitchFamily="34" charset="0"/>
              </a:rPr>
              <a:t>Fundamentals of Business </a:t>
            </a:r>
            <a:endParaRPr lang="en-US" altLang="en-US" sz="1200">
              <a:latin typeface="Arial" panose="020B0604020202020204" pitchFamily="34" charset="0"/>
            </a:endParaRPr>
          </a:p>
        </p:txBody>
      </p:sp>
      <p:pic>
        <p:nvPicPr>
          <p:cNvPr id="9" name="Picture 1569" descr="BY-NC-SA" title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063" y="6608182"/>
            <a:ext cx="922337" cy="173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9143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Learning Objectives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7467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5. Understand the importance of learning to participate in team-based activities.</a:t>
            </a:r>
          </a:p>
          <a:p>
            <a:pPr marL="0" indent="0">
              <a:buNone/>
            </a:pPr>
            <a:r>
              <a:rPr lang="en-US" dirty="0"/>
              <a:t>6. Identify the skills needed by team members and the roles that members of a team might play.</a:t>
            </a:r>
          </a:p>
          <a:p>
            <a:pPr marL="0" indent="0">
              <a:buNone/>
            </a:pPr>
            <a:r>
              <a:rPr lang="en-US" dirty="0"/>
              <a:t>7. Learn how to survive team projects in college.</a:t>
            </a:r>
          </a:p>
          <a:p>
            <a:pPr marL="0" indent="0">
              <a:buNone/>
            </a:pPr>
            <a:r>
              <a:rPr lang="en-US" dirty="0"/>
              <a:t>8. Explain the skills and behaviors that foster effective team leadership</a:t>
            </a:r>
          </a:p>
          <a:p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048125" y="6567488"/>
            <a:ext cx="4584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Download this book for free at: </a:t>
            </a:r>
            <a:r>
              <a:rPr lang="en-US" altLang="en-US" sz="1200">
                <a:latin typeface="Arial" panose="020B0604020202020204" pitchFamily="34" charset="0"/>
                <a:hlinkClick r:id="rId2"/>
              </a:rPr>
              <a:t>ttp://hdl.handle.net/10919/70961</a:t>
            </a:r>
            <a:endParaRPr lang="en-US" altLang="en-US" sz="1200"/>
          </a:p>
        </p:txBody>
      </p: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23813" y="6572250"/>
            <a:ext cx="3000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Adapted from </a:t>
            </a:r>
            <a:r>
              <a:rPr lang="en-US" altLang="en-US" sz="1200" i="1">
                <a:latin typeface="Arial" panose="020B0604020202020204" pitchFamily="34" charset="0"/>
              </a:rPr>
              <a:t>Fundamentals of Business </a:t>
            </a:r>
            <a:endParaRPr lang="en-US" altLang="en-US" sz="1200">
              <a:latin typeface="Arial" panose="020B0604020202020204" pitchFamily="34" charset="0"/>
            </a:endParaRPr>
          </a:p>
        </p:txBody>
      </p:sp>
      <p:pic>
        <p:nvPicPr>
          <p:cNvPr id="9" name="Picture 1569" descr="BY-NC-SA" title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063" y="6608182"/>
            <a:ext cx="922337" cy="173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7338" indent="-287338">
              <a:buNone/>
            </a:pPr>
            <a:r>
              <a:rPr lang="en-US" dirty="0"/>
              <a:t>• Share accountability for achieving specific common goals</a:t>
            </a:r>
          </a:p>
          <a:p>
            <a:pPr marL="0" indent="0">
              <a:buNone/>
            </a:pPr>
            <a:r>
              <a:rPr lang="en-US" dirty="0"/>
              <a:t>• Function interdependently</a:t>
            </a:r>
          </a:p>
          <a:p>
            <a:pPr marL="0" indent="0">
              <a:buNone/>
            </a:pPr>
            <a:r>
              <a:rPr lang="en-US" dirty="0"/>
              <a:t>• Require stability</a:t>
            </a:r>
          </a:p>
          <a:p>
            <a:pPr marL="287338" indent="-287338">
              <a:buNone/>
            </a:pPr>
            <a:r>
              <a:rPr lang="en-US" dirty="0"/>
              <a:t>• Hold authority and decision-making power</a:t>
            </a:r>
          </a:p>
          <a:p>
            <a:pPr marL="0" indent="0">
              <a:buNone/>
            </a:pPr>
            <a:r>
              <a:rPr lang="en-US" dirty="0"/>
              <a:t>• Operate in a social context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048125" y="6567488"/>
            <a:ext cx="4584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Download this book for free at: </a:t>
            </a:r>
            <a:r>
              <a:rPr lang="en-US" altLang="en-US" sz="1200">
                <a:latin typeface="Arial" panose="020B0604020202020204" pitchFamily="34" charset="0"/>
                <a:hlinkClick r:id="rId2"/>
              </a:rPr>
              <a:t>ttp://hdl.handle.net/10919/70961</a:t>
            </a:r>
            <a:endParaRPr lang="en-US" altLang="en-US" sz="1200"/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23813" y="6572250"/>
            <a:ext cx="3000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dirty="0">
                <a:latin typeface="Arial" panose="020B0604020202020204" pitchFamily="34" charset="0"/>
              </a:rPr>
              <a:t>Adapted from </a:t>
            </a:r>
            <a:r>
              <a:rPr lang="en-US" altLang="en-US" sz="1200" i="1" dirty="0">
                <a:latin typeface="Arial" panose="020B0604020202020204" pitchFamily="34" charset="0"/>
              </a:rPr>
              <a:t>Fundamentals of Business 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pic>
        <p:nvPicPr>
          <p:cNvPr id="7" name="Picture 1569" descr="BY-NC-SA" title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063" y="6608182"/>
            <a:ext cx="922337" cy="173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6709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Teams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Manager-led 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Self-managing (self-directed)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Cross-functional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Virtual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048125" y="6567488"/>
            <a:ext cx="4584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Download this book for free at: </a:t>
            </a:r>
            <a:r>
              <a:rPr lang="en-US" altLang="en-US" sz="1200">
                <a:latin typeface="Arial" panose="020B0604020202020204" pitchFamily="34" charset="0"/>
                <a:hlinkClick r:id="rId2"/>
              </a:rPr>
              <a:t>ttp://hdl.handle.net/10919/70961</a:t>
            </a:r>
            <a:endParaRPr lang="en-US" altLang="en-US" sz="1200"/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23813" y="6572250"/>
            <a:ext cx="3000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dirty="0">
                <a:latin typeface="Arial" panose="020B0604020202020204" pitchFamily="34" charset="0"/>
              </a:rPr>
              <a:t>Adapted from </a:t>
            </a:r>
            <a:r>
              <a:rPr lang="en-US" altLang="en-US" sz="1200" i="1" dirty="0">
                <a:latin typeface="Arial" panose="020B0604020202020204" pitchFamily="34" charset="0"/>
              </a:rPr>
              <a:t>Fundamentals of Business 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pic>
        <p:nvPicPr>
          <p:cNvPr id="7" name="Picture 1569" descr="BY-NC-SA" title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063" y="6608182"/>
            <a:ext cx="922337" cy="173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6942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Effective</a:t>
            </a:r>
            <a:r>
              <a:rPr lang="en-US" dirty="0"/>
              <a:t> Teams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339725">
              <a:buNone/>
            </a:pPr>
            <a:r>
              <a:rPr lang="en-US" dirty="0"/>
              <a:t>• Members depend on each other. </a:t>
            </a:r>
          </a:p>
          <a:p>
            <a:pPr marL="339725" indent="-339725">
              <a:buNone/>
            </a:pPr>
            <a:r>
              <a:rPr lang="en-US" dirty="0"/>
              <a:t>• Members trust one another.</a:t>
            </a:r>
          </a:p>
          <a:p>
            <a:pPr marL="339725" indent="-339725">
              <a:buNone/>
            </a:pPr>
            <a:r>
              <a:rPr lang="en-US" dirty="0"/>
              <a:t>• Members work better together than individually. </a:t>
            </a:r>
          </a:p>
          <a:p>
            <a:pPr marL="339725" indent="-339725">
              <a:buNone/>
            </a:pPr>
            <a:r>
              <a:rPr lang="en-US" dirty="0"/>
              <a:t>• Members become boosters. </a:t>
            </a:r>
          </a:p>
          <a:p>
            <a:pPr marL="339725" indent="-339725">
              <a:buNone/>
            </a:pPr>
            <a:r>
              <a:rPr lang="en-US" dirty="0"/>
              <a:t>• Team members enjoy being on the team.</a:t>
            </a:r>
          </a:p>
          <a:p>
            <a:pPr marL="339725" indent="-339725">
              <a:buNone/>
            </a:pPr>
            <a:r>
              <a:rPr lang="en-US" dirty="0"/>
              <a:t>• Leadership rotates.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048125" y="6567488"/>
            <a:ext cx="4584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Download this book for free at: </a:t>
            </a:r>
            <a:r>
              <a:rPr lang="en-US" altLang="en-US" sz="1200">
                <a:latin typeface="Arial" panose="020B0604020202020204" pitchFamily="34" charset="0"/>
                <a:hlinkClick r:id="rId2"/>
              </a:rPr>
              <a:t>ttp://hdl.handle.net/10919/70961</a:t>
            </a:r>
            <a:endParaRPr lang="en-US" altLang="en-US" sz="1200"/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23813" y="6572250"/>
            <a:ext cx="3000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dirty="0">
                <a:latin typeface="Arial" panose="020B0604020202020204" pitchFamily="34" charset="0"/>
              </a:rPr>
              <a:t>Adapted from </a:t>
            </a:r>
            <a:r>
              <a:rPr lang="en-US" altLang="en-US" sz="1200" i="1" dirty="0">
                <a:latin typeface="Arial" panose="020B0604020202020204" pitchFamily="34" charset="0"/>
              </a:rPr>
              <a:t>Fundamentals of Business 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pic>
        <p:nvPicPr>
          <p:cNvPr id="7" name="Picture 1569" descr="BY-NC-SA" title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063" y="6608182"/>
            <a:ext cx="922337" cy="173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5807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Cohesiveness</a:t>
            </a:r>
            <a:r>
              <a:rPr lang="en-US" dirty="0"/>
              <a:t>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Size</a:t>
            </a:r>
          </a:p>
          <a:p>
            <a:r>
              <a:rPr lang="en-US" dirty="0"/>
              <a:t>Similarity</a:t>
            </a:r>
          </a:p>
          <a:p>
            <a:r>
              <a:rPr lang="en-US" dirty="0"/>
              <a:t>Success</a:t>
            </a:r>
          </a:p>
          <a:p>
            <a:r>
              <a:rPr lang="en-US" dirty="0"/>
              <a:t>Exclusiveness</a:t>
            </a:r>
          </a:p>
          <a:p>
            <a:r>
              <a:rPr lang="en-US" dirty="0"/>
              <a:t>Competition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048125" y="6567488"/>
            <a:ext cx="4584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Download this book for free at: </a:t>
            </a:r>
            <a:r>
              <a:rPr lang="en-US" altLang="en-US" sz="1200">
                <a:latin typeface="Arial" panose="020B0604020202020204" pitchFamily="34" charset="0"/>
                <a:hlinkClick r:id="rId2"/>
              </a:rPr>
              <a:t>ttp://hdl.handle.net/10919/70961</a:t>
            </a:r>
            <a:endParaRPr lang="en-US" altLang="en-US" sz="1200"/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23813" y="6572250"/>
            <a:ext cx="3000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dirty="0">
                <a:latin typeface="Arial" panose="020B0604020202020204" pitchFamily="34" charset="0"/>
              </a:rPr>
              <a:t>Adapted from </a:t>
            </a:r>
            <a:r>
              <a:rPr lang="en-US" altLang="en-US" sz="1200" i="1" dirty="0">
                <a:latin typeface="Arial" panose="020B0604020202020204" pitchFamily="34" charset="0"/>
              </a:rPr>
              <a:t>Fundamentals of Business 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pic>
        <p:nvPicPr>
          <p:cNvPr id="7" name="Picture 1569" descr="BY-NC-SA" title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063" y="6608182"/>
            <a:ext cx="922337" cy="173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885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Groupthink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Tendency to conform to group pressure in making decisions</a:t>
            </a:r>
          </a:p>
          <a:p>
            <a:r>
              <a:rPr lang="en-US" dirty="0"/>
              <a:t>Why a problem?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048125" y="6567488"/>
            <a:ext cx="4584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Download this book for free at: </a:t>
            </a:r>
            <a:r>
              <a:rPr lang="en-US" altLang="en-US" sz="1200">
                <a:latin typeface="Arial" panose="020B0604020202020204" pitchFamily="34" charset="0"/>
                <a:hlinkClick r:id="rId2"/>
              </a:rPr>
              <a:t>ttp://hdl.handle.net/10919/70961</a:t>
            </a:r>
            <a:endParaRPr lang="en-US" altLang="en-US" sz="1200"/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23813" y="6572250"/>
            <a:ext cx="3000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dirty="0">
                <a:latin typeface="Arial" panose="020B0604020202020204" pitchFamily="34" charset="0"/>
              </a:rPr>
              <a:t>Adapted from </a:t>
            </a:r>
            <a:r>
              <a:rPr lang="en-US" altLang="en-US" sz="1200" i="1" dirty="0">
                <a:latin typeface="Arial" panose="020B0604020202020204" pitchFamily="34" charset="0"/>
              </a:rPr>
              <a:t>Fundamentals of Business 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pic>
        <p:nvPicPr>
          <p:cNvPr id="7" name="Picture 1569" descr="BY-NC-SA" title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063" y="6608182"/>
            <a:ext cx="922337" cy="173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744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Obstacles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Unwillingness to cooperate</a:t>
            </a:r>
          </a:p>
          <a:p>
            <a:r>
              <a:rPr lang="en-US" dirty="0"/>
              <a:t>Lack of managerial support</a:t>
            </a:r>
          </a:p>
          <a:p>
            <a:r>
              <a:rPr lang="en-US" dirty="0"/>
              <a:t>Failure of managers to delegate authority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048125" y="6567488"/>
            <a:ext cx="4584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Download this book for free at: </a:t>
            </a:r>
            <a:r>
              <a:rPr lang="en-US" altLang="en-US" sz="1200">
                <a:latin typeface="Arial" panose="020B0604020202020204" pitchFamily="34" charset="0"/>
                <a:hlinkClick r:id="rId2"/>
              </a:rPr>
              <a:t>ttp://hdl.handle.net/10919/70961</a:t>
            </a:r>
            <a:endParaRPr lang="en-US" altLang="en-US" sz="1200"/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23813" y="6572250"/>
            <a:ext cx="3000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dirty="0">
                <a:latin typeface="Arial" panose="020B0604020202020204" pitchFamily="34" charset="0"/>
              </a:rPr>
              <a:t>Adapted from </a:t>
            </a:r>
            <a:r>
              <a:rPr lang="en-US" altLang="en-US" sz="1200" i="1" dirty="0">
                <a:latin typeface="Arial" panose="020B0604020202020204" pitchFamily="34" charset="0"/>
              </a:rPr>
              <a:t>Fundamentals of Business 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pic>
        <p:nvPicPr>
          <p:cNvPr id="7" name="Picture 1569" descr="BY-NC-SA" title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063" y="6608182"/>
            <a:ext cx="922337" cy="173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3406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1161</TotalTime>
  <Words>562</Words>
  <Application>Microsoft Office PowerPoint</Application>
  <PresentationFormat>On-screen Show (4:3)</PresentationFormat>
  <Paragraphs>96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Teamwork in Business</vt:lpstr>
      <vt:lpstr>Learning Objectives</vt:lpstr>
      <vt:lpstr>Learning Objectives</vt:lpstr>
      <vt:lpstr>Team Characteristics</vt:lpstr>
      <vt:lpstr>Types of Teams</vt:lpstr>
      <vt:lpstr>Effective Teams</vt:lpstr>
      <vt:lpstr>Team Cohesiveness Factors</vt:lpstr>
      <vt:lpstr>Groupthink</vt:lpstr>
      <vt:lpstr>Team Obstacles</vt:lpstr>
      <vt:lpstr>Required Team Skills</vt:lpstr>
      <vt:lpstr>Team Roles</vt:lpstr>
      <vt:lpstr>Leadership</vt:lpstr>
      <vt:lpstr>Stages of Team Development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Presentations</dc:title>
  <dc:creator>Administrator</dc:creator>
  <cp:lastModifiedBy>Klinger,William</cp:lastModifiedBy>
  <cp:revision>119</cp:revision>
  <dcterms:created xsi:type="dcterms:W3CDTF">2011-11-30T01:20:09Z</dcterms:created>
  <dcterms:modified xsi:type="dcterms:W3CDTF">2019-12-17T23:58:32Z</dcterms:modified>
</cp:coreProperties>
</file>