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01" r:id="rId2"/>
    <p:sldId id="260" r:id="rId3"/>
    <p:sldId id="273" r:id="rId4"/>
    <p:sldId id="302" r:id="rId5"/>
    <p:sldId id="303" r:id="rId6"/>
    <p:sldId id="304" r:id="rId7"/>
    <p:sldId id="305" r:id="rId8"/>
    <p:sldId id="306" r:id="rId9"/>
    <p:sldId id="310" r:id="rId10"/>
    <p:sldId id="307" r:id="rId11"/>
    <p:sldId id="309" r:id="rId12"/>
    <p:sldId id="311" r:id="rId13"/>
    <p:sldId id="308" r:id="rId14"/>
    <p:sldId id="312" r:id="rId15"/>
    <p:sldId id="313" r:id="rId16"/>
    <p:sldId id="321" r:id="rId17"/>
    <p:sldId id="315" r:id="rId18"/>
    <p:sldId id="314" r:id="rId19"/>
    <p:sldId id="316" r:id="rId20"/>
    <p:sldId id="317" r:id="rId21"/>
    <p:sldId id="318" r:id="rId22"/>
    <p:sldId id="319" r:id="rId23"/>
    <p:sldId id="320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B2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30" autoAdjust="0"/>
    <p:restoredTop sz="94660"/>
  </p:normalViewPr>
  <p:slideViewPr>
    <p:cSldViewPr>
      <p:cViewPr varScale="1">
        <p:scale>
          <a:sx n="117" d="100"/>
          <a:sy n="117" d="100"/>
        </p:scale>
        <p:origin x="96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576EDDE-B6F9-4106-B6B2-369F76182CDD}" type="datetimeFigureOut">
              <a:rPr lang="en-US"/>
              <a:pPr>
                <a:defRPr/>
              </a:pPr>
              <a:t>7/9/2018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A00B0B5-4A13-4BEE-A37E-2E462F6DD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 userDrawn="1"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Rectangle 10"/>
          <p:cNvSpPr txBox="1">
            <a:spLocks noChangeArrowheads="1"/>
          </p:cNvSpPr>
          <p:nvPr userDrawn="1"/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E00DBEA3-1F90-48DE-82AD-15C849F351CF}" type="slidenum">
              <a:rPr lang="en-US" altLang="en-US" sz="1200" smtClean="0">
                <a:solidFill>
                  <a:srgbClr val="898989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B7E16-C42A-4FE9-9D53-EB6BEE17D2F3}" type="datetimeFigureOut">
              <a:rPr lang="en-US"/>
              <a:pPr>
                <a:defRPr/>
              </a:pPr>
              <a:t>7/9/2018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5BAA8-8F16-4689-A993-8738D1DABC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7406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F775A-A453-4DF6-87FE-420D0B32A010}" type="datetimeFigureOut">
              <a:rPr lang="en-US"/>
              <a:pPr>
                <a:defRPr/>
              </a:pPr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23E0C-B958-4DF7-A7D0-68D10FDC45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0131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668F8-AD50-4196-BA0F-3D94799808E1}" type="datetimeFigureOut">
              <a:rPr lang="en-US"/>
              <a:pPr>
                <a:defRPr/>
              </a:pPr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96FE1-19A6-4BF5-87CA-A5305A6D97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6263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143000" y="1524000"/>
            <a:ext cx="7010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2"/>
          <p:cNvGrpSpPr>
            <a:grpSpLocks/>
          </p:cNvGrpSpPr>
          <p:nvPr userDrawn="1"/>
        </p:nvGrpSpPr>
        <p:grpSpPr bwMode="auto">
          <a:xfrm>
            <a:off x="-3222625" y="304800"/>
            <a:ext cx="4365625" cy="4724400"/>
            <a:chOff x="-2030" y="192"/>
            <a:chExt cx="2750" cy="2976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00200"/>
            <a:ext cx="7086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8DB35-0154-42DB-ADAA-EE7C1CE7F4C9}" type="datetimeFigureOut">
              <a:rPr lang="en-US"/>
              <a:pPr>
                <a:defRPr/>
              </a:pPr>
              <a:t>7/9/2018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DE317-4465-49E9-9CAC-FEEEA90B34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4477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A55C2-FBBE-4D89-9CC7-143C5E92CCB9}" type="datetimeFigureOut">
              <a:rPr lang="en-US"/>
              <a:pPr>
                <a:defRPr/>
              </a:pPr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8C160-457C-4895-8429-C9F8E8199C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248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28F96-339D-431A-A0B4-582B0910A5FB}" type="datetimeFigureOut">
              <a:rPr lang="en-US"/>
              <a:pPr>
                <a:defRPr/>
              </a:pPr>
              <a:t>7/9/2018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3CFD9-4557-4F66-96E8-98C82207B5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2470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42F9E-DA95-483A-A196-5F581DEBCEB5}" type="datetimeFigureOut">
              <a:rPr lang="en-US"/>
              <a:pPr>
                <a:defRPr/>
              </a:pPr>
              <a:t>7/9/2018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92AC7-977A-4E79-BEDB-01CC3E1D0C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592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833D8-31D4-4DFB-8D24-9EFCDB23F019}" type="datetimeFigureOut">
              <a:rPr lang="en-US"/>
              <a:pPr>
                <a:defRPr/>
              </a:pPr>
              <a:t>7/9/2018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D8E2B-12B7-4688-875B-BDA264BB55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2727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69ED4-06E6-4E65-A6F9-1F5F6A9E7B65}" type="datetimeFigureOut">
              <a:rPr lang="en-US"/>
              <a:pPr>
                <a:defRPr/>
              </a:pPr>
              <a:t>7/9/2018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D1FAA-DAED-4432-8C1B-9402F97EC8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0046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D5539-6D42-4CA3-B013-26A208155C94}" type="datetimeFigureOut">
              <a:rPr lang="en-US"/>
              <a:pPr>
                <a:defRPr/>
              </a:pPr>
              <a:t>7/9/2018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99F57-C09A-48D7-A5AE-D200454A95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7306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57B55-C174-4B4B-A8C9-313515F1E445}" type="datetimeFigureOut">
              <a:rPr lang="en-US"/>
              <a:pPr>
                <a:defRPr/>
              </a:pPr>
              <a:t>7/9/2018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97D29-2C75-4421-ACE4-DFD6B0B460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9445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6CE110-9196-496B-A7FE-E4B7B56840DF}" type="datetimeFigureOut">
              <a:rPr lang="en-US"/>
              <a:pPr>
                <a:defRPr/>
              </a:pPr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CA1FB99-579B-41F3-A6E0-9B5E2227AA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creativecommons.org/licenses/by-nc-sa/3.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dl.handle.net/10919/70961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creativecommons.org/licenses/by-nc-sa/3.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dl.handle.net/10919/70961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creativecommons.org/licenses/by-nc-sa/3.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dl.handle.net/10919/70961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creativecommons.org/licenses/by-nc-sa/3.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dl.handle.net/10919/70961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creativecommons.org/licenses/by-nc-sa/3.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dl.handle.net/10919/70961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creativecommons.org/licenses/by-nc-sa/3.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dl.handle.net/10919/70961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hdl.handle.net/10919/70961" TargetMode="Externa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hdl.handle.net/10919/70961" TargetMode="Externa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hdl.handle.net/10919/70961" TargetMode="Externa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/>
              <a:t>Accounting and Financial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124200"/>
            <a:ext cx="7086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Chapter 16</a:t>
            </a:r>
            <a:endParaRPr lang="en-US" dirty="0"/>
          </a:p>
        </p:txBody>
      </p:sp>
      <p:pic>
        <p:nvPicPr>
          <p:cNvPr id="4" name="Picture 156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6634163"/>
            <a:ext cx="8096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43000" y="6572250"/>
            <a:ext cx="4584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Download this book for free at: </a:t>
            </a:r>
            <a:r>
              <a:rPr lang="en-US" altLang="en-US" sz="1200">
                <a:latin typeface="Arial" panose="020B0604020202020204" pitchFamily="34" charset="0"/>
                <a:hlinkClick r:id="rId4"/>
              </a:rPr>
              <a:t>ttp://hdl.handle.net/10919/70961</a:t>
            </a:r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931787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376"/>
            <a:ext cx="8229600" cy="745986"/>
          </a:xfrm>
        </p:spPr>
        <p:txBody>
          <a:bodyPr/>
          <a:lstStyle/>
          <a:p>
            <a:r>
              <a:rPr lang="en-US" dirty="0" smtClean="0"/>
              <a:t>Income Statement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1694324"/>
              </p:ext>
            </p:extLst>
          </p:nvPr>
        </p:nvGraphicFramePr>
        <p:xfrm>
          <a:off x="1295400" y="990600"/>
          <a:ext cx="4114800" cy="53787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16230163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28904533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223985008"/>
                    </a:ext>
                  </a:extLst>
                </a:gridCol>
              </a:tblGrid>
              <a:tr h="1371782">
                <a:tc gridSpan="3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Stress-Buster </a:t>
                      </a:r>
                      <a:endParaRPr lang="en-US" sz="3600" dirty="0" smtClean="0">
                        <a:effectLst/>
                      </a:endParaRP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Income </a:t>
                      </a:r>
                      <a:r>
                        <a:rPr lang="en-US" sz="1400" dirty="0">
                          <a:effectLst/>
                        </a:rPr>
                        <a:t>Statement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Month Ended September 30, 2016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83" marR="6288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607756"/>
                  </a:ext>
                </a:extLst>
              </a:tr>
              <a:tr h="302042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Sales (100x$10.00)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83" marR="62883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83" marR="62883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$1,000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83" marR="62883" marT="0" marB="0"/>
                </a:tc>
                <a:extLst>
                  <a:ext uri="{0D108BD9-81ED-4DB2-BD59-A6C34878D82A}">
                    <a16:rowId xmlns:a16="http://schemas.microsoft.com/office/drawing/2014/main" val="402466060"/>
                  </a:ext>
                </a:extLst>
              </a:tr>
              <a:tr h="426777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Less cost of goods sold (100x$6)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83" marR="62883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83" marR="62883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600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83" marR="62883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124426"/>
                  </a:ext>
                </a:extLst>
              </a:tr>
              <a:tr h="394841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Gross profit (100x ($10 -$6))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83" marR="62883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83" marR="62883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400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83" marR="6288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722305255"/>
                  </a:ext>
                </a:extLst>
              </a:tr>
              <a:tr h="394841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Less operating expenses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83" marR="62883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83" marR="62883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83" marR="62883" marT="0" marB="0"/>
                </a:tc>
                <a:extLst>
                  <a:ext uri="{0D108BD9-81ED-4DB2-BD59-A6C34878D82A}">
                    <a16:rowId xmlns:a16="http://schemas.microsoft.com/office/drawing/2014/main" val="4117639573"/>
                  </a:ext>
                </a:extLst>
              </a:tr>
              <a:tr h="302042">
                <a:tc>
                  <a:txBody>
                    <a:bodyPr/>
                    <a:lstStyle/>
                    <a:p>
                      <a:pPr marL="45720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Salaries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83" marR="62883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240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83" marR="62883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83" marR="62883" marT="0" marB="0"/>
                </a:tc>
                <a:extLst>
                  <a:ext uri="{0D108BD9-81ED-4DB2-BD59-A6C34878D82A}">
                    <a16:rowId xmlns:a16="http://schemas.microsoft.com/office/drawing/2014/main" val="4065917911"/>
                  </a:ext>
                </a:extLst>
              </a:tr>
              <a:tr h="302042">
                <a:tc>
                  <a:txBody>
                    <a:bodyPr/>
                    <a:lstStyle/>
                    <a:p>
                      <a:pPr marL="45720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Advertising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83" marR="62883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40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83" marR="62883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83" marR="62883" marT="0" marB="0"/>
                </a:tc>
                <a:extLst>
                  <a:ext uri="{0D108BD9-81ED-4DB2-BD59-A6C34878D82A}">
                    <a16:rowId xmlns:a16="http://schemas.microsoft.com/office/drawing/2014/main" val="1017535914"/>
                  </a:ext>
                </a:extLst>
              </a:tr>
              <a:tr h="302042">
                <a:tc>
                  <a:txBody>
                    <a:bodyPr/>
                    <a:lstStyle/>
                    <a:p>
                      <a:pPr marL="45720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Table rental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83" marR="62883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20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83" marR="62883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83" marR="62883" marT="0" marB="0"/>
                </a:tc>
                <a:extLst>
                  <a:ext uri="{0D108BD9-81ED-4DB2-BD59-A6C34878D82A}">
                    <a16:rowId xmlns:a16="http://schemas.microsoft.com/office/drawing/2014/main" val="393054413"/>
                  </a:ext>
                </a:extLst>
              </a:tr>
              <a:tr h="302042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83" marR="62883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300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83" marR="6288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83" marR="62883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6960278"/>
                  </a:ext>
                </a:extLst>
              </a:tr>
              <a:tr h="426777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Operating </a:t>
                      </a:r>
                      <a:r>
                        <a:rPr lang="en-US" sz="1400" dirty="0">
                          <a:effectLst/>
                        </a:rPr>
                        <a:t>income </a:t>
                      </a:r>
                      <a:r>
                        <a:rPr lang="en-US" sz="1400" dirty="0" smtClean="0">
                          <a:effectLst/>
                        </a:rPr>
                        <a:t>($</a:t>
                      </a:r>
                      <a:r>
                        <a:rPr lang="en-US" sz="1400" dirty="0">
                          <a:effectLst/>
                        </a:rPr>
                        <a:t>400-$300)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83" marR="62883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83" marR="62883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100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83" marR="6288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5515820"/>
                  </a:ext>
                </a:extLst>
              </a:tr>
              <a:tr h="426777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Taxes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83" marR="62883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83" marR="62883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83" marR="6288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8865755"/>
                  </a:ext>
                </a:extLst>
              </a:tr>
              <a:tr h="426777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Net income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(profit)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83" marR="62883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83" marR="62883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$75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83" marR="6288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94317203"/>
                  </a:ext>
                </a:extLst>
              </a:tr>
            </a:tbl>
          </a:graphicData>
        </a:graphic>
      </p:graphicFrame>
      <p:pic>
        <p:nvPicPr>
          <p:cNvPr id="5" name="Picture 156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6634163"/>
            <a:ext cx="8096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43000" y="6553200"/>
            <a:ext cx="4584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Download this book for free at: </a:t>
            </a:r>
            <a:r>
              <a:rPr lang="en-US" altLang="en-US" sz="1200" dirty="0">
                <a:latin typeface="Arial" panose="020B0604020202020204" pitchFamily="34" charset="0"/>
                <a:hlinkClick r:id="rId4"/>
              </a:rPr>
              <a:t>ttp://hdl.handle.net/10919/70961</a:t>
            </a:r>
            <a:endParaRPr lang="en-US" alt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598916" y="2374990"/>
            <a:ext cx="1775999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Revenues</a:t>
            </a:r>
          </a:p>
          <a:p>
            <a:r>
              <a:rPr lang="en-US" dirty="0" smtClean="0"/>
              <a:t>COGS</a:t>
            </a:r>
          </a:p>
          <a:p>
            <a:endParaRPr lang="en-US" sz="1400" dirty="0"/>
          </a:p>
          <a:p>
            <a:r>
              <a:rPr lang="en-US" dirty="0" smtClean="0"/>
              <a:t>Gross margin (%)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34295" y="6019800"/>
            <a:ext cx="979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Earnings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642459" y="4802649"/>
            <a:ext cx="2037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Operating expenses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166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 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Shows value of firm </a:t>
            </a:r>
            <a:r>
              <a:rPr lang="en-US" i="1" dirty="0" smtClean="0"/>
              <a:t>on the books</a:t>
            </a:r>
          </a:p>
          <a:p>
            <a:pPr lvl="1"/>
            <a:r>
              <a:rPr lang="en-US" dirty="0" smtClean="0"/>
              <a:t>On a given date</a:t>
            </a:r>
          </a:p>
          <a:p>
            <a:pPr lvl="1"/>
            <a:r>
              <a:rPr lang="en-US" dirty="0" smtClean="0"/>
              <a:t>Monthly, quarterly, or fiscal year</a:t>
            </a:r>
          </a:p>
          <a:p>
            <a:r>
              <a:rPr lang="en-US" dirty="0" smtClean="0"/>
              <a:t>Assets – what a firm owns</a:t>
            </a:r>
          </a:p>
          <a:p>
            <a:r>
              <a:rPr lang="en-US" dirty="0" smtClean="0"/>
              <a:t>Liabilities – what a firm owes</a:t>
            </a:r>
          </a:p>
          <a:p>
            <a:r>
              <a:rPr lang="en-US" dirty="0" smtClean="0"/>
              <a:t>Owners’ Equity – owners’ investment</a:t>
            </a:r>
          </a:p>
          <a:p>
            <a:r>
              <a:rPr lang="en-US" dirty="0" smtClean="0"/>
              <a:t>Fundamental accounting equation</a:t>
            </a:r>
          </a:p>
          <a:p>
            <a:pPr marL="857250" lvl="2" indent="0">
              <a:buNone/>
            </a:pPr>
            <a:r>
              <a:rPr lang="en-US" sz="2000" dirty="0" smtClean="0"/>
              <a:t>Assets = Liabilities + Owners’ Equity</a:t>
            </a:r>
          </a:p>
          <a:p>
            <a:pPr marL="857250" lvl="2" indent="0">
              <a:buNone/>
            </a:pPr>
            <a:r>
              <a:rPr lang="en-US" sz="2000" dirty="0" smtClean="0"/>
              <a:t>                          or</a:t>
            </a:r>
          </a:p>
          <a:p>
            <a:pPr marL="857250" lvl="2" indent="0">
              <a:buNone/>
            </a:pPr>
            <a:r>
              <a:rPr lang="en-US" sz="2000" dirty="0" smtClean="0"/>
              <a:t>Owners’ Equity = Assets - Liabilities</a:t>
            </a:r>
          </a:p>
        </p:txBody>
      </p:sp>
    </p:spTree>
    <p:extLst>
      <p:ext uri="{BB962C8B-B14F-4D97-AF65-F5344CB8AC3E}">
        <p14:creationId xmlns:p14="http://schemas.microsoft.com/office/powerpoint/2010/main" val="3798667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 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Give examples of:</a:t>
            </a:r>
          </a:p>
          <a:p>
            <a:r>
              <a:rPr lang="en-US" dirty="0" smtClean="0"/>
              <a:t>Assets</a:t>
            </a:r>
          </a:p>
          <a:p>
            <a:r>
              <a:rPr lang="en-US" dirty="0" smtClean="0"/>
              <a:t>Liabilities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94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 Sheet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7220395"/>
              </p:ext>
            </p:extLst>
          </p:nvPr>
        </p:nvGraphicFramePr>
        <p:xfrm>
          <a:off x="2133600" y="1676400"/>
          <a:ext cx="4876800" cy="2996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73321461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348771469"/>
                    </a:ext>
                  </a:extLst>
                </a:gridCol>
              </a:tblGrid>
              <a:tr h="990600"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Stress-Buster Company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Balance Sheet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As of September 1, </a:t>
                      </a:r>
                      <a:r>
                        <a:rPr lang="en-US" sz="1200" dirty="0" smtClean="0">
                          <a:effectLst/>
                        </a:rPr>
                        <a:t>2016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83" marR="6288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576102"/>
                  </a:ext>
                </a:extLst>
              </a:tr>
              <a:tr h="33437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Assets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83" marR="62883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83" marR="62883" marT="0" marB="0"/>
                </a:tc>
                <a:extLst>
                  <a:ext uri="{0D108BD9-81ED-4DB2-BD59-A6C34878D82A}">
                    <a16:rowId xmlns:a16="http://schemas.microsoft.com/office/drawing/2014/main" val="984890679"/>
                  </a:ext>
                </a:extLst>
              </a:tr>
              <a:tr h="334370">
                <a:tc>
                  <a:txBody>
                    <a:bodyPr/>
                    <a:lstStyle/>
                    <a:p>
                      <a:pPr marL="45720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Cash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83" marR="62883" marT="0" marB="0" anchor="ctr"/>
                </a:tc>
                <a:tc>
                  <a:txBody>
                    <a:bodyPr/>
                    <a:lstStyle/>
                    <a:p>
                      <a:pPr marL="457200" marR="0" indent="0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$600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83" marR="62883" marT="0" marB="0"/>
                </a:tc>
                <a:extLst>
                  <a:ext uri="{0D108BD9-81ED-4DB2-BD59-A6C34878D82A}">
                    <a16:rowId xmlns:a16="http://schemas.microsoft.com/office/drawing/2014/main" val="3769210167"/>
                  </a:ext>
                </a:extLst>
              </a:tr>
              <a:tr h="33437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Liabilities and Owner’s Equity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83" marR="62883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83" marR="62883" marT="0" marB="0"/>
                </a:tc>
                <a:extLst>
                  <a:ext uri="{0D108BD9-81ED-4DB2-BD59-A6C34878D82A}">
                    <a16:rowId xmlns:a16="http://schemas.microsoft.com/office/drawing/2014/main" val="2470890262"/>
                  </a:ext>
                </a:extLst>
              </a:tr>
              <a:tr h="334370">
                <a:tc>
                  <a:txBody>
                    <a:bodyPr/>
                    <a:lstStyle/>
                    <a:p>
                      <a:pPr marL="45720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Liabilities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83" marR="62883" marT="0" marB="0" anchor="ctr"/>
                </a:tc>
                <a:tc>
                  <a:txBody>
                    <a:bodyPr/>
                    <a:lstStyle/>
                    <a:p>
                      <a:pPr marL="457200" marR="0" indent="0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400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83" marR="62883" marT="0" marB="0"/>
                </a:tc>
                <a:extLst>
                  <a:ext uri="{0D108BD9-81ED-4DB2-BD59-A6C34878D82A}">
                    <a16:rowId xmlns:a16="http://schemas.microsoft.com/office/drawing/2014/main" val="3757933919"/>
                  </a:ext>
                </a:extLst>
              </a:tr>
              <a:tr h="334370">
                <a:tc>
                  <a:txBody>
                    <a:bodyPr/>
                    <a:lstStyle/>
                    <a:p>
                      <a:pPr marL="45720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Owner’s Equity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83" marR="62883" marT="0" marB="0" anchor="ctr"/>
                </a:tc>
                <a:tc>
                  <a:txBody>
                    <a:bodyPr/>
                    <a:lstStyle/>
                    <a:p>
                      <a:pPr marL="457200" marR="0" indent="0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200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83" marR="62883" marT="0" marB="0"/>
                </a:tc>
                <a:extLst>
                  <a:ext uri="{0D108BD9-81ED-4DB2-BD59-A6C34878D82A}">
                    <a16:rowId xmlns:a16="http://schemas.microsoft.com/office/drawing/2014/main" val="2781637334"/>
                  </a:ext>
                </a:extLst>
              </a:tr>
              <a:tr h="33437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Total Liabilities and Owner’s Equity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83" marR="62883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$600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83" marR="62883" marT="0" marB="0"/>
                </a:tc>
                <a:extLst>
                  <a:ext uri="{0D108BD9-81ED-4DB2-BD59-A6C34878D82A}">
                    <a16:rowId xmlns:a16="http://schemas.microsoft.com/office/drawing/2014/main" val="229198677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43000" y="5029200"/>
            <a:ext cx="73392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Assets</a:t>
            </a:r>
            <a:r>
              <a:rPr lang="en-US" dirty="0" smtClean="0"/>
              <a:t> – What a company </a:t>
            </a:r>
            <a:r>
              <a:rPr lang="en-US" i="1" dirty="0" smtClean="0"/>
              <a:t>owns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Liabilities</a:t>
            </a:r>
            <a:r>
              <a:rPr lang="en-US" dirty="0" smtClean="0"/>
              <a:t> – What a company </a:t>
            </a:r>
            <a:r>
              <a:rPr lang="en-US" i="1" dirty="0" smtClean="0"/>
              <a:t>owes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Owners’ Equity </a:t>
            </a:r>
            <a:r>
              <a:rPr lang="en-US" dirty="0" smtClean="0"/>
              <a:t>– Owners’ investment, value of the company – on the books.</a:t>
            </a:r>
            <a:endParaRPr lang="en-US" dirty="0"/>
          </a:p>
        </p:txBody>
      </p:sp>
      <p:pic>
        <p:nvPicPr>
          <p:cNvPr id="7" name="Picture 156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6634163"/>
            <a:ext cx="8096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143000" y="6553200"/>
            <a:ext cx="4584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Download this book for free at: </a:t>
            </a:r>
            <a:r>
              <a:rPr lang="en-US" altLang="en-US" sz="1200" dirty="0">
                <a:latin typeface="Arial" panose="020B0604020202020204" pitchFamily="34" charset="0"/>
                <a:hlinkClick r:id="rId4"/>
              </a:rPr>
              <a:t>ttp://hdl.handle.net/10919/70961</a:t>
            </a:r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999215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Breakeven Analysis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Answers the question:</a:t>
            </a:r>
          </a:p>
          <a:p>
            <a:pPr marL="0" indent="0">
              <a:buNone/>
            </a:pPr>
            <a:r>
              <a:rPr lang="en-US" sz="2800" dirty="0" smtClean="0"/>
              <a:t>How much do I have to sell to break even?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sz="2800" dirty="0" smtClean="0">
                <a:solidFill>
                  <a:schemeClr val="accent1"/>
                </a:solidFill>
              </a:rPr>
              <a:t>Fixed costs</a:t>
            </a:r>
          </a:p>
          <a:p>
            <a:pPr lvl="1"/>
            <a:r>
              <a:rPr lang="en-US" sz="2400" dirty="0" smtClean="0"/>
              <a:t>Do not change with number sold</a:t>
            </a:r>
          </a:p>
          <a:p>
            <a:pPr lvl="1"/>
            <a:r>
              <a:rPr lang="en-US" sz="2400" dirty="0" smtClean="0"/>
              <a:t>E.g. rent, advertising, insurance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Variable costs</a:t>
            </a:r>
          </a:p>
          <a:p>
            <a:pPr lvl="1"/>
            <a:r>
              <a:rPr lang="en-US" sz="2400" dirty="0" smtClean="0"/>
              <a:t>Depend upon number sold</a:t>
            </a:r>
          </a:p>
          <a:p>
            <a:pPr lvl="1"/>
            <a:r>
              <a:rPr lang="en-US" sz="2400" dirty="0" smtClean="0"/>
              <a:t>E.g. material costs, shipping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Contribution margin</a:t>
            </a:r>
          </a:p>
          <a:p>
            <a:pPr lvl="1"/>
            <a:r>
              <a:rPr lang="en-US" sz="2400" dirty="0" smtClean="0"/>
              <a:t>Gross profit on each sale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09119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Breakeven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Calculate fixed costs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Calculate variable cost per unit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Calculate contribution margin</a:t>
            </a:r>
          </a:p>
          <a:p>
            <a:pPr marL="40005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= sales revenue – variable costs</a:t>
            </a:r>
          </a:p>
          <a:p>
            <a:pPr marL="40005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= (# sold x price) – (# sold x variable cost)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Calculate breakeven units</a:t>
            </a:r>
          </a:p>
          <a:p>
            <a:pPr marL="400050" lvl="1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= fixed costs / contribution margin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16309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 Even Analysis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0" y="2286000"/>
            <a:ext cx="0" cy="29260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3048000" y="5212080"/>
            <a:ext cx="4343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09800" y="337970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$</a:t>
            </a:r>
            <a:endParaRPr lang="en-US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623222" y="5562600"/>
            <a:ext cx="1192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Units</a:t>
            </a:r>
            <a:endParaRPr lang="en-US" sz="3600" b="1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3047999" y="2217573"/>
            <a:ext cx="3707155" cy="2970014"/>
          </a:xfrm>
          <a:prstGeom prst="line">
            <a:avLst/>
          </a:prstGeom>
          <a:ln w="25400">
            <a:solidFill>
              <a:srgbClr val="54B2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66164" y="1932802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Sales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048000" y="3324106"/>
            <a:ext cx="3810000" cy="109549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58000" y="3149005"/>
            <a:ext cx="1187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Costs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053442" y="443126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Loss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840670" y="2930281"/>
            <a:ext cx="701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Profit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572000" y="3962400"/>
            <a:ext cx="0" cy="1225187"/>
          </a:xfrm>
          <a:prstGeom prst="straightConnector1">
            <a:avLst/>
          </a:prstGeom>
          <a:ln w="2222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624481" y="4800600"/>
            <a:ext cx="1754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Break Even 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156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Breakeven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00200"/>
            <a:ext cx="76200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Example</a:t>
            </a:r>
          </a:p>
          <a:p>
            <a:pPr marL="400050" lvl="1" indent="0">
              <a:buNone/>
            </a:pPr>
            <a:r>
              <a:rPr lang="en-US" dirty="0" smtClean="0"/>
              <a:t>You run a business making and selling toys and want to know how many you need to sell in order to break even.  You pay workers $240 regardless of how much they make.  You plan to spend $40 on advertising and need a $20 table to put the product together.  The toys cost $5 each and are put in a box costing $1.  How many units do you need to sell to break even?</a:t>
            </a:r>
          </a:p>
        </p:txBody>
      </p:sp>
      <p:pic>
        <p:nvPicPr>
          <p:cNvPr id="4" name="Picture 156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6634163"/>
            <a:ext cx="8096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43000" y="6553200"/>
            <a:ext cx="4584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Download this book for free at: </a:t>
            </a:r>
            <a:r>
              <a:rPr lang="en-US" altLang="en-US" sz="1200" dirty="0">
                <a:latin typeface="Arial" panose="020B0604020202020204" pitchFamily="34" charset="0"/>
                <a:hlinkClick r:id="rId4"/>
              </a:rPr>
              <a:t>ttp://hdl.handle.net/10919/70961</a:t>
            </a:r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87049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Breakeven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00200"/>
            <a:ext cx="76200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Example Solution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1800" dirty="0"/>
              <a:t>Determine your total fixed costs: </a:t>
            </a:r>
          </a:p>
          <a:p>
            <a:pPr marL="800100" lvl="2" indent="0">
              <a:buNone/>
            </a:pPr>
            <a:r>
              <a:rPr lang="en-US" sz="1800" dirty="0"/>
              <a:t>Fixed costs = $240 salaries + $40 advertising + $20 table = $300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1800" dirty="0"/>
              <a:t>Identify your variable costs on a per-unit basis: </a:t>
            </a:r>
          </a:p>
          <a:p>
            <a:pPr marL="800100" lvl="2" indent="0">
              <a:buNone/>
            </a:pPr>
            <a:r>
              <a:rPr lang="en-US" sz="1800" dirty="0"/>
              <a:t>Variable cost per unit = $6 ($1 for the </a:t>
            </a:r>
            <a:r>
              <a:rPr lang="en-US" sz="1800" dirty="0" smtClean="0"/>
              <a:t>box and </a:t>
            </a:r>
            <a:r>
              <a:rPr lang="en-US" sz="1800" dirty="0"/>
              <a:t>$5 for </a:t>
            </a:r>
            <a:r>
              <a:rPr lang="en-US" sz="1800" dirty="0" smtClean="0"/>
              <a:t>toys</a:t>
            </a:r>
            <a:r>
              <a:rPr lang="en-US" sz="1800" dirty="0"/>
              <a:t>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1800" dirty="0"/>
              <a:t>Determine your </a:t>
            </a:r>
            <a:r>
              <a:rPr lang="en-US" sz="1800" b="1" dirty="0"/>
              <a:t>contribution margin</a:t>
            </a:r>
            <a:r>
              <a:rPr lang="en-US" sz="1800" dirty="0"/>
              <a:t> per unit: selling price per unit – variable cost per unit: </a:t>
            </a:r>
          </a:p>
          <a:p>
            <a:pPr marL="800100" lvl="2" indent="0">
              <a:buNone/>
            </a:pPr>
            <a:r>
              <a:rPr lang="en-US" sz="1800" dirty="0"/>
              <a:t>Contribution margin = $10 selling price – $6 variable cost per unit </a:t>
            </a:r>
            <a:endParaRPr lang="en-US" sz="1800" dirty="0" smtClean="0"/>
          </a:p>
          <a:p>
            <a:pPr marL="800100" lvl="2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                          = </a:t>
            </a:r>
            <a:r>
              <a:rPr lang="en-US" sz="1800" dirty="0"/>
              <a:t>$4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1800" dirty="0"/>
              <a:t>Calculate your breakeven point in units: fixed costs ÷ contribution margin per unit: </a:t>
            </a:r>
          </a:p>
          <a:p>
            <a:pPr marL="800100" lvl="2" indent="0">
              <a:buNone/>
            </a:pPr>
            <a:r>
              <a:rPr lang="en-US" sz="1800" dirty="0"/>
              <a:t>Breakeven in units = $300 fixed costs ÷ $4 contribution margin per unit </a:t>
            </a:r>
            <a:endParaRPr lang="en-US" sz="1800" dirty="0" smtClean="0"/>
          </a:p>
          <a:p>
            <a:pPr marL="800100" lvl="2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                       = </a:t>
            </a:r>
            <a:r>
              <a:rPr lang="en-US" sz="1800" dirty="0"/>
              <a:t>75 units</a:t>
            </a:r>
          </a:p>
        </p:txBody>
      </p:sp>
      <p:pic>
        <p:nvPicPr>
          <p:cNvPr id="4" name="Picture 156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6634163"/>
            <a:ext cx="8096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43000" y="6553200"/>
            <a:ext cx="4584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Download this book for free at: </a:t>
            </a:r>
            <a:r>
              <a:rPr lang="en-US" altLang="en-US" sz="1200" dirty="0">
                <a:latin typeface="Arial" panose="020B0604020202020204" pitchFamily="34" charset="0"/>
                <a:hlinkClick r:id="rId4"/>
              </a:rPr>
              <a:t>ttp://hdl.handle.net/10919/70961</a:t>
            </a:r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804049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Statement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the firm compare to other firms?</a:t>
            </a:r>
          </a:p>
          <a:p>
            <a:pPr lvl="1"/>
            <a:r>
              <a:rPr lang="en-US" dirty="0" smtClean="0"/>
              <a:t>Does it cost more to make its products?</a:t>
            </a:r>
          </a:p>
          <a:p>
            <a:pPr lvl="1"/>
            <a:r>
              <a:rPr lang="en-US" dirty="0" smtClean="0"/>
              <a:t>Does it have too much debt?</a:t>
            </a:r>
          </a:p>
          <a:p>
            <a:r>
              <a:rPr lang="en-US" dirty="0" smtClean="0"/>
              <a:t>Need to compare firms of different sizes</a:t>
            </a:r>
          </a:p>
          <a:p>
            <a:pPr lvl="1"/>
            <a:r>
              <a:rPr lang="en-US" dirty="0" smtClean="0"/>
              <a:t>Different revenues</a:t>
            </a:r>
          </a:p>
          <a:p>
            <a:pPr lvl="1"/>
            <a:r>
              <a:rPr lang="en-US" dirty="0" smtClean="0"/>
              <a:t>Different assets</a:t>
            </a:r>
          </a:p>
          <a:p>
            <a:r>
              <a:rPr lang="en-US" dirty="0" smtClean="0"/>
              <a:t>Use </a:t>
            </a:r>
            <a:r>
              <a:rPr lang="en-US" dirty="0" smtClean="0">
                <a:solidFill>
                  <a:schemeClr val="accent1"/>
                </a:solidFill>
              </a:rPr>
              <a:t>ratio analysis </a:t>
            </a:r>
            <a:r>
              <a:rPr lang="en-US" dirty="0" smtClean="0"/>
              <a:t>to compare</a:t>
            </a:r>
          </a:p>
        </p:txBody>
      </p:sp>
    </p:spTree>
    <p:extLst>
      <p:ext uri="{BB962C8B-B14F-4D97-AF65-F5344CB8AC3E}">
        <p14:creationId xmlns:p14="http://schemas.microsoft.com/office/powerpoint/2010/main" val="3489770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Review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8077200" cy="4525963"/>
          </a:xfrm>
        </p:spPr>
        <p:txBody>
          <a:bodyPr/>
          <a:lstStyle/>
          <a:p>
            <a:r>
              <a:rPr lang="en-US" dirty="0" smtClean="0"/>
              <a:t>What are the different pricing strategies?</a:t>
            </a:r>
          </a:p>
          <a:p>
            <a:r>
              <a:rPr lang="en-US" dirty="0" smtClean="0"/>
              <a:t>Give an example of products and their pricing strategy.</a:t>
            </a:r>
            <a:endParaRPr lang="en-US" dirty="0"/>
          </a:p>
          <a:p>
            <a:r>
              <a:rPr lang="en-US" dirty="0" smtClean="0"/>
              <a:t>Describe the product life cycle.</a:t>
            </a:r>
          </a:p>
          <a:p>
            <a:r>
              <a:rPr lang="en-US" dirty="0" smtClean="0"/>
              <a:t>What is the marketing mix like in each stage of the product life cycle?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Profitability Ratios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00200"/>
            <a:ext cx="72390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Return on sales, ROS</a:t>
            </a:r>
          </a:p>
          <a:p>
            <a:pPr lvl="1"/>
            <a:r>
              <a:rPr lang="en-US" dirty="0" smtClean="0"/>
              <a:t>Percent profit on each sale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= Net income / sales</a:t>
            </a:r>
          </a:p>
          <a:p>
            <a:pPr marL="457200" indent="-457200"/>
            <a:r>
              <a:rPr lang="en-US" dirty="0" smtClean="0">
                <a:solidFill>
                  <a:schemeClr val="accent1"/>
                </a:solidFill>
              </a:rPr>
              <a:t>Return on equity, ROE</a:t>
            </a:r>
          </a:p>
          <a:p>
            <a:pPr marL="914400" lvl="1" indent="-457200"/>
            <a:r>
              <a:rPr lang="en-US" dirty="0" smtClean="0"/>
              <a:t>Percent return on owners’ investment</a:t>
            </a:r>
          </a:p>
          <a:p>
            <a:pPr marL="857250" lvl="2" indent="0">
              <a:buNone/>
            </a:pPr>
            <a:r>
              <a:rPr lang="en-US" sz="2800" dirty="0"/>
              <a:t>= Net income / owners’ equity</a:t>
            </a:r>
          </a:p>
          <a:p>
            <a:pPr marL="457200" indent="-457200"/>
            <a:r>
              <a:rPr lang="en-US" dirty="0" smtClean="0">
                <a:solidFill>
                  <a:schemeClr val="accent1"/>
                </a:solidFill>
              </a:rPr>
              <a:t>Earnings </a:t>
            </a:r>
            <a:r>
              <a:rPr lang="en-US" dirty="0">
                <a:solidFill>
                  <a:schemeClr val="accent1"/>
                </a:solidFill>
              </a:rPr>
              <a:t>per share, EPS</a:t>
            </a:r>
          </a:p>
          <a:p>
            <a:pPr marL="914400" lvl="1" indent="-457200"/>
            <a:r>
              <a:rPr lang="en-US" dirty="0" smtClean="0"/>
              <a:t>Profit owners make on each share of stock</a:t>
            </a:r>
          </a:p>
          <a:p>
            <a:pPr marL="857250" lvl="2" indent="0">
              <a:buNone/>
            </a:pPr>
            <a:r>
              <a:rPr lang="en-US" sz="2800" dirty="0"/>
              <a:t>= Net income / # share of stock</a:t>
            </a:r>
          </a:p>
        </p:txBody>
      </p:sp>
      <p:pic>
        <p:nvPicPr>
          <p:cNvPr id="4" name="Picture 1" descr="Cartoon, Icon, Light Bulb, Symb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3069885"/>
            <a:ext cx="7334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5018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Liquidity Ratios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00201"/>
            <a:ext cx="7086600" cy="3581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is the financial strength of firm?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Current ratio</a:t>
            </a:r>
          </a:p>
          <a:p>
            <a:pPr lvl="1"/>
            <a:r>
              <a:rPr lang="en-US" dirty="0" smtClean="0"/>
              <a:t>Ability of firm to pay current bills</a:t>
            </a:r>
          </a:p>
          <a:p>
            <a:pPr lvl="1"/>
            <a:r>
              <a:rPr lang="en-US" dirty="0" smtClean="0"/>
              <a:t>Current assets – assets turning into cash within a year, e.g. inventory</a:t>
            </a:r>
          </a:p>
          <a:p>
            <a:pPr lvl="1"/>
            <a:r>
              <a:rPr lang="en-US" dirty="0" smtClean="0"/>
              <a:t>Current liabilities – debts owed with a year, e.g. short-term loan</a:t>
            </a:r>
            <a:br>
              <a:rPr lang="en-US" dirty="0" smtClean="0"/>
            </a:br>
            <a:endParaRPr lang="en-US" dirty="0" smtClean="0"/>
          </a:p>
          <a:p>
            <a:pPr marL="914400" lvl="2" indent="0">
              <a:buNone/>
            </a:pPr>
            <a:r>
              <a:rPr lang="en-US" sz="3200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5356228"/>
            <a:ext cx="814658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current ratio = current assets / current liabilities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6787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Debt Ratios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great is the financial risk?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Debt ratio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How much of the firm is financed by borrowing?</a:t>
            </a:r>
          </a:p>
          <a:p>
            <a:pPr marL="800100" lvl="2" indent="0">
              <a:buNone/>
            </a:pPr>
            <a:r>
              <a:rPr lang="en-US" sz="2800" dirty="0" smtClean="0"/>
              <a:t>= Liabilities / Assets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Debt-to-equity ratio</a:t>
            </a:r>
          </a:p>
          <a:p>
            <a:pPr lvl="1"/>
            <a:r>
              <a:rPr lang="en-US" dirty="0" smtClean="0"/>
              <a:t>Ratio of debt financing to equity financing</a:t>
            </a:r>
          </a:p>
          <a:p>
            <a:pPr marL="857250" lvl="2" indent="0">
              <a:buNone/>
            </a:pPr>
            <a:r>
              <a:rPr lang="en-US" sz="2800" dirty="0"/>
              <a:t>= Liabilities / Owners’ equity</a:t>
            </a:r>
          </a:p>
        </p:txBody>
      </p:sp>
      <p:pic>
        <p:nvPicPr>
          <p:cNvPr id="4" name="Picture 1" descr="Cartoon, Icon, Light Bulb, Symb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5" y="2209800"/>
            <a:ext cx="7334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854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Efficiency and Effectiveness Ratios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Inventory turnover ratio</a:t>
            </a:r>
          </a:p>
          <a:p>
            <a:pPr lvl="1"/>
            <a:r>
              <a:rPr lang="en-US" dirty="0" smtClean="0"/>
              <a:t>How many times in a period does the firm replace its inventory?</a:t>
            </a:r>
          </a:p>
          <a:p>
            <a:pPr marL="457200" lvl="1" indent="0">
              <a:buNone/>
            </a:pPr>
            <a:r>
              <a:rPr lang="en-US" dirty="0" smtClean="0"/>
              <a:t>= COGS / Inventory</a:t>
            </a:r>
          </a:p>
          <a:p>
            <a:pPr marL="514350" indent="-457200"/>
            <a:r>
              <a:rPr lang="en-US" dirty="0" smtClean="0"/>
              <a:t>Examples</a:t>
            </a:r>
          </a:p>
          <a:p>
            <a:pPr marL="914400" lvl="1" indent="-457200"/>
            <a:r>
              <a:rPr lang="en-US" dirty="0" smtClean="0"/>
              <a:t>Grocery store may turn over dairy inventory every two weeks</a:t>
            </a:r>
          </a:p>
          <a:p>
            <a:pPr marL="914400" lvl="1" indent="-457200"/>
            <a:r>
              <a:rPr lang="en-US" dirty="0" smtClean="0"/>
              <a:t>Car dealer may turn over inventory every two months</a:t>
            </a:r>
          </a:p>
        </p:txBody>
      </p:sp>
      <p:pic>
        <p:nvPicPr>
          <p:cNvPr id="4" name="Picture 1" descr="Cartoon, Icon, Light Bulb, Symb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7" y="92076"/>
            <a:ext cx="7334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970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Learning Objectives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4525963"/>
          </a:xfrm>
        </p:spPr>
        <p:txBody>
          <a:bodyPr/>
          <a:lstStyle/>
          <a:p>
            <a:pPr lvl="0"/>
            <a:r>
              <a:rPr lang="en-US" dirty="0" smtClean="0"/>
              <a:t>Know the </a:t>
            </a:r>
            <a:r>
              <a:rPr lang="en-US" dirty="0"/>
              <a:t>differences between managerial accounting and financial accounting.</a:t>
            </a:r>
          </a:p>
          <a:p>
            <a:pPr lvl="0"/>
            <a:r>
              <a:rPr lang="en-US" dirty="0"/>
              <a:t>Identify </a:t>
            </a:r>
            <a:r>
              <a:rPr lang="en-US" dirty="0" smtClean="0"/>
              <a:t>users </a:t>
            </a:r>
            <a:r>
              <a:rPr lang="en-US" dirty="0"/>
              <a:t>of accounting </a:t>
            </a:r>
            <a:r>
              <a:rPr lang="en-US" dirty="0" smtClean="0"/>
              <a:t>information.</a:t>
            </a:r>
            <a:endParaRPr lang="en-US" dirty="0"/>
          </a:p>
          <a:p>
            <a:r>
              <a:rPr lang="en-US" dirty="0"/>
              <a:t>Explain </a:t>
            </a:r>
            <a:r>
              <a:rPr lang="en-US" dirty="0" smtClean="0"/>
              <a:t>the </a:t>
            </a:r>
            <a:r>
              <a:rPr lang="en-US" dirty="0"/>
              <a:t>income statement</a:t>
            </a:r>
            <a:r>
              <a:rPr lang="en-US" dirty="0" smtClean="0"/>
              <a:t>.</a:t>
            </a:r>
          </a:p>
          <a:p>
            <a:pPr lvl="0"/>
            <a:r>
              <a:rPr lang="en-US" dirty="0"/>
              <a:t>Explain </a:t>
            </a:r>
            <a:r>
              <a:rPr lang="en-US" dirty="0" smtClean="0"/>
              <a:t>the </a:t>
            </a:r>
            <a:r>
              <a:rPr lang="en-US" dirty="0"/>
              <a:t>balance sheet.</a:t>
            </a:r>
          </a:p>
          <a:p>
            <a:pPr lvl="0"/>
            <a:r>
              <a:rPr lang="en-US" dirty="0"/>
              <a:t>Calculate a break-even </a:t>
            </a:r>
            <a:r>
              <a:rPr lang="en-US" dirty="0" smtClean="0"/>
              <a:t>point. </a:t>
            </a:r>
            <a:endParaRPr lang="en-US" dirty="0"/>
          </a:p>
          <a:p>
            <a:pPr lvl="0"/>
            <a:r>
              <a:rPr lang="en-US" dirty="0"/>
              <a:t>Evaluate a company’s performance using financial statements and ratio analysis.</a:t>
            </a:r>
          </a:p>
          <a:p>
            <a:endParaRPr lang="en-US" dirty="0"/>
          </a:p>
        </p:txBody>
      </p:sp>
      <p:pic>
        <p:nvPicPr>
          <p:cNvPr id="4" name="Picture 156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6634163"/>
            <a:ext cx="8096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43000" y="6572250"/>
            <a:ext cx="4584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Download this book for free at: </a:t>
            </a:r>
            <a:r>
              <a:rPr lang="en-US" altLang="en-US" sz="1200" dirty="0">
                <a:latin typeface="Arial" panose="020B0604020202020204" pitchFamily="34" charset="0"/>
                <a:hlinkClick r:id="rId4"/>
              </a:rPr>
              <a:t>ttp://hdl.handle.net/10919/70961</a:t>
            </a:r>
            <a:endParaRPr lang="en-US" alt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accounting?</a:t>
            </a:r>
          </a:p>
          <a:p>
            <a:r>
              <a:rPr lang="en-US" dirty="0" smtClean="0"/>
              <a:t>Who needs the information?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435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Managerial Accounting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232" y="1834252"/>
            <a:ext cx="5556536" cy="4057859"/>
          </a:xfrm>
          <a:prstGeom prst="rect">
            <a:avLst/>
          </a:prstGeom>
          <a:noFill/>
        </p:spPr>
      </p:pic>
      <p:pic>
        <p:nvPicPr>
          <p:cNvPr id="5" name="Picture 156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6634163"/>
            <a:ext cx="8096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43000" y="6572250"/>
            <a:ext cx="4584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Download this book for free at: </a:t>
            </a:r>
            <a:r>
              <a:rPr lang="en-US" altLang="en-US" sz="1200" dirty="0">
                <a:latin typeface="Arial" panose="020B0604020202020204" pitchFamily="34" charset="0"/>
                <a:hlinkClick r:id="rId5"/>
              </a:rPr>
              <a:t>ttp://hdl.handle.net/10919/70961</a:t>
            </a:r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077649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Financial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Accounting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647" y="1600200"/>
            <a:ext cx="6535706" cy="4525963"/>
          </a:xfrm>
          <a:prstGeom prst="rect">
            <a:avLst/>
          </a:prstGeom>
          <a:noFill/>
        </p:spPr>
      </p:pic>
      <p:pic>
        <p:nvPicPr>
          <p:cNvPr id="5" name="Picture 156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6634163"/>
            <a:ext cx="8096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43000" y="6572250"/>
            <a:ext cx="4584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Download this book for free at: </a:t>
            </a:r>
            <a:r>
              <a:rPr lang="en-US" altLang="en-US" sz="1200" dirty="0">
                <a:latin typeface="Arial" panose="020B0604020202020204" pitchFamily="34" charset="0"/>
                <a:hlinkClick r:id="rId5"/>
              </a:rPr>
              <a:t>ttp://hdl.handle.net/10919/70961</a:t>
            </a:r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715533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Accounting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00200"/>
            <a:ext cx="7239000" cy="4525963"/>
          </a:xfrm>
        </p:spPr>
        <p:txBody>
          <a:bodyPr/>
          <a:lstStyle/>
          <a:p>
            <a:r>
              <a:rPr lang="en-US" dirty="0" smtClean="0"/>
              <a:t>Uniform set of rules</a:t>
            </a:r>
          </a:p>
          <a:p>
            <a:pPr lvl="1"/>
            <a:r>
              <a:rPr lang="en-US" dirty="0" smtClean="0"/>
              <a:t>In U.S.</a:t>
            </a:r>
          </a:p>
          <a:p>
            <a:pPr lvl="2"/>
            <a:r>
              <a:rPr lang="en-US" dirty="0" smtClean="0">
                <a:solidFill>
                  <a:schemeClr val="accent1"/>
                </a:solidFill>
              </a:rPr>
              <a:t>GAAP</a:t>
            </a:r>
            <a:r>
              <a:rPr lang="en-US" dirty="0" smtClean="0"/>
              <a:t>, generally accepted accounting principles </a:t>
            </a:r>
          </a:p>
          <a:p>
            <a:pPr lvl="2"/>
            <a:r>
              <a:rPr lang="en-US" dirty="0" smtClean="0"/>
              <a:t>Created by </a:t>
            </a:r>
            <a:r>
              <a:rPr lang="en-US" dirty="0" smtClean="0">
                <a:solidFill>
                  <a:schemeClr val="accent1"/>
                </a:solidFill>
              </a:rPr>
              <a:t>FASB </a:t>
            </a:r>
          </a:p>
          <a:p>
            <a:pPr lvl="1"/>
            <a:r>
              <a:rPr lang="en-US" dirty="0" smtClean="0"/>
              <a:t>Internationally</a:t>
            </a:r>
          </a:p>
          <a:p>
            <a:pPr lvl="2"/>
            <a:r>
              <a:rPr lang="en-US" dirty="0" smtClean="0">
                <a:solidFill>
                  <a:schemeClr val="accent1"/>
                </a:solidFill>
              </a:rPr>
              <a:t>IFRS</a:t>
            </a:r>
            <a:r>
              <a:rPr lang="en-US" dirty="0" smtClean="0"/>
              <a:t>, international financial reporting standards</a:t>
            </a:r>
          </a:p>
          <a:p>
            <a:pPr lvl="2"/>
            <a:r>
              <a:rPr lang="en-US" dirty="0" smtClean="0"/>
              <a:t>Created by IASB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00309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Financial Accounting Statements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323" y="1441568"/>
            <a:ext cx="4119353" cy="5192595"/>
          </a:xfrm>
          <a:prstGeom prst="rect">
            <a:avLst/>
          </a:prstGeom>
          <a:noFill/>
        </p:spPr>
      </p:pic>
      <p:pic>
        <p:nvPicPr>
          <p:cNvPr id="5" name="Picture 156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6634163"/>
            <a:ext cx="8096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43000" y="6553200"/>
            <a:ext cx="4584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Download this book for free at: </a:t>
            </a:r>
            <a:r>
              <a:rPr lang="en-US" altLang="en-US" sz="1200" dirty="0">
                <a:latin typeface="Arial" panose="020B0604020202020204" pitchFamily="34" charset="0"/>
                <a:hlinkClick r:id="rId5"/>
              </a:rPr>
              <a:t>ttp://hdl.handle.net/10919/70961</a:t>
            </a:r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180492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Income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Did the firm make a profit?</a:t>
            </a:r>
          </a:p>
          <a:p>
            <a:r>
              <a:rPr lang="en-US" dirty="0" smtClean="0"/>
              <a:t>Over a period of time</a:t>
            </a:r>
          </a:p>
          <a:p>
            <a:r>
              <a:rPr lang="en-US" dirty="0" smtClean="0"/>
              <a:t>Over a monthly, quarter, or fiscal year</a:t>
            </a:r>
          </a:p>
        </p:txBody>
      </p:sp>
    </p:spTree>
    <p:extLst>
      <p:ext uri="{BB962C8B-B14F-4D97-AF65-F5344CB8AC3E}">
        <p14:creationId xmlns:p14="http://schemas.microsoft.com/office/powerpoint/2010/main" val="2598662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7592</TotalTime>
  <Words>959</Words>
  <Application>Microsoft Office PowerPoint</Application>
  <PresentationFormat>On-screen Show (4:3)</PresentationFormat>
  <Paragraphs>200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Office Theme</vt:lpstr>
      <vt:lpstr>Accounting and Financial Information</vt:lpstr>
      <vt:lpstr>Review </vt:lpstr>
      <vt:lpstr>Learning Objectives</vt:lpstr>
      <vt:lpstr>Accounting</vt:lpstr>
      <vt:lpstr>Managerial Accounting</vt:lpstr>
      <vt:lpstr>Financial Accounting</vt:lpstr>
      <vt:lpstr>Financial Accounting</vt:lpstr>
      <vt:lpstr>Basic Financial Accounting Statements</vt:lpstr>
      <vt:lpstr>Income Statement</vt:lpstr>
      <vt:lpstr>Income Statement</vt:lpstr>
      <vt:lpstr>Balance Sheet</vt:lpstr>
      <vt:lpstr>Balance Sheet</vt:lpstr>
      <vt:lpstr>Balance Sheet</vt:lpstr>
      <vt:lpstr>Breakeven Analysis</vt:lpstr>
      <vt:lpstr>Breakeven Analysis</vt:lpstr>
      <vt:lpstr>Break Even Analysis</vt:lpstr>
      <vt:lpstr>Breakeven Analysis</vt:lpstr>
      <vt:lpstr>Breakeven Analysis</vt:lpstr>
      <vt:lpstr>Financial Statement Analysis</vt:lpstr>
      <vt:lpstr>Profitability Ratios </vt:lpstr>
      <vt:lpstr>Liquidity Ratios</vt:lpstr>
      <vt:lpstr>Debt Ratios</vt:lpstr>
      <vt:lpstr>Efficiency and Effectiveness Ratios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Presentations</dc:title>
  <dc:creator>Administrator</dc:creator>
  <cp:lastModifiedBy>Klinger,William</cp:lastModifiedBy>
  <cp:revision>146</cp:revision>
  <dcterms:created xsi:type="dcterms:W3CDTF">2011-11-30T01:20:09Z</dcterms:created>
  <dcterms:modified xsi:type="dcterms:W3CDTF">2018-07-09T22:32:34Z</dcterms:modified>
</cp:coreProperties>
</file>