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71"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716" autoAdjust="0"/>
  </p:normalViewPr>
  <p:slideViewPr>
    <p:cSldViewPr snapToGrid="0">
      <p:cViewPr varScale="1">
        <p:scale>
          <a:sx n="83" d="100"/>
          <a:sy n="83" d="100"/>
        </p:scale>
        <p:origin x="84" y="6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b="1" u="sng" dirty="0"/>
              <a:t>Chipotle</a:t>
            </a:r>
            <a:r>
              <a:rPr lang="en" dirty="0"/>
              <a:t> : The manager at chipotle was young but looked like she was effective and efficient at her job we believe that she played a minimal role in the company's business and finance decisions but her main task as a manager was to oversee all of the employees and enforce corporate rules to ensure that everything is being run as corporate wants it to be. </a:t>
            </a:r>
          </a:p>
          <a:p>
            <a:pPr lvl="0">
              <a:spcBef>
                <a:spcPts val="0"/>
              </a:spcBef>
              <a:buNone/>
            </a:pPr>
            <a:r>
              <a:rPr lang="en" b="1" u="sng" dirty="0"/>
              <a:t>Moe’s:</a:t>
            </a:r>
            <a:r>
              <a:rPr lang="en" dirty="0"/>
              <a:t> The manager at Moe’s was a young man around the ages of 25-30. He seemed to be confused by the questions that we asked and was a bit lazy. He is having trouble finding workers to work for him and we believe that is due to his lackluster management style that came across during the interview. He doesn’t seem to understand what corporate policies are more important than others and has a disconnect from corporate.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b="1" u="sng"/>
              <a:t>Chipotle:</a:t>
            </a:r>
            <a:r>
              <a:rPr lang="en"/>
              <a:t> this manager seemed rather inexperienced and somewhat new to the job, she didn't know some things about the corporate company or some of the business aspects of running the store but she was dedicated and showed potential. The employees at chipotle seemed to get along with each other and the manager had strong relationships with each one. Some things that we noticed is that the store is probably not as clean as it should be, for example some of the tables were dirty and not cleaned the floors could have been cleaner especially under the tables and soda machines.</a:t>
            </a:r>
          </a:p>
          <a:p>
            <a:pPr lvl="0">
              <a:spcBef>
                <a:spcPts val="0"/>
              </a:spcBef>
              <a:buNone/>
            </a:pPr>
            <a:r>
              <a:rPr lang="en" b="1" u="sng"/>
              <a:t>Moe’s</a:t>
            </a:r>
            <a:r>
              <a:rPr lang="en"/>
              <a:t>: The manager seems to not manage very much, or work very hard. When we went in for the interview he was sitting at a booth while their was one person running their line. He seemed very confused by the questions we have asked, and seems to have a big area for improvement as a manager. He seems to not fully understand exactly what needs to be done in the store.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6" name="Shape 12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171450" lvl="0" indent="-171450">
              <a:spcBef>
                <a:spcPts val="0"/>
              </a:spcBef>
              <a:buFont typeface="Arial" panose="020B0604020202020204" pitchFamily="34" charset="0"/>
              <a:buChar char="•"/>
            </a:pPr>
            <a:r>
              <a:rPr lang="en" dirty="0"/>
              <a:t>Right now, Chipotle is not overly efficient in how quickly it can get customers in and out of the store, leading to a potentially long line during peak hours.  In order to improve this, Chipotle could attempt to instill a culture that encourages speed, similar to Moe’s “3 minutes and 30 seconds” objective.  Another way they could improve customer turnover is by adding another register, or by adding more employees to the food making process so they can divide each meal up into certain parts that certain employees do (like an assembly line).</a:t>
            </a:r>
          </a:p>
          <a:p>
            <a:pPr marL="171450" lvl="0" indent="-171450">
              <a:spcBef>
                <a:spcPts val="0"/>
              </a:spcBef>
              <a:buFont typeface="Arial" panose="020B0604020202020204" pitchFamily="34" charset="0"/>
              <a:buChar char="•"/>
            </a:pPr>
            <a:endParaRPr dirty="0"/>
          </a:p>
          <a:p>
            <a:pPr marL="171450" lvl="0" indent="-171450">
              <a:spcBef>
                <a:spcPts val="0"/>
              </a:spcBef>
              <a:buFont typeface="Arial" panose="020B0604020202020204" pitchFamily="34" charset="0"/>
              <a:buChar char="•"/>
            </a:pPr>
            <a:r>
              <a:rPr lang="en" dirty="0"/>
              <a:t>Considering Moe’s not only already has online ordering, but also has an app, they should also take the next logical step and integrate their online ordering into their app.  This would not only increase the amount of people potentially ordering from their business, it may also expose more people to their rewards program, which is the current focus of the app.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3" name="Shape 13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171450" lvl="0" indent="-171450">
              <a:spcBef>
                <a:spcPts val="0"/>
              </a:spcBef>
              <a:buFont typeface="Arial" panose="020B0604020202020204" pitchFamily="34" charset="0"/>
              <a:buChar char="•"/>
            </a:pPr>
            <a:r>
              <a:rPr lang="en" dirty="0"/>
              <a:t>National stores are more bureaucratic than the privately owned stores we previously researched. There are corporate policies that must be followed at every store because keeping the image of the brand consistent nationally is challenging but essential. The stores in our last project did not have to be consistent because there were not any other locations. </a:t>
            </a:r>
          </a:p>
          <a:p>
            <a:pPr marL="171450" lvl="0" indent="-171450">
              <a:spcBef>
                <a:spcPts val="0"/>
              </a:spcBef>
              <a:buFont typeface="Arial" panose="020B0604020202020204" pitchFamily="34" charset="0"/>
              <a:buChar char="•"/>
            </a:pPr>
            <a:endParaRPr dirty="0"/>
          </a:p>
          <a:p>
            <a:pPr marL="171450" lvl="0" indent="-171450">
              <a:spcBef>
                <a:spcPts val="0"/>
              </a:spcBef>
              <a:buFont typeface="Arial" panose="020B0604020202020204" pitchFamily="34" charset="0"/>
              <a:buChar char="•"/>
            </a:pPr>
            <a:r>
              <a:rPr lang="en" dirty="0"/>
              <a:t>A common difference between small businesses and corporations is that larger companies tend to have their employees wear their logo on their shirt, or some other kind of branding, whereas many small businesses do not.  This is true compared to the two frozen yogurt companies we looked at in our last homework, which allowed more varied clothing.  That being said, this isn’t a </a:t>
            </a:r>
            <a:r>
              <a:rPr lang="en" i="1" dirty="0"/>
              <a:t>rule</a:t>
            </a:r>
            <a:r>
              <a:rPr lang="en" dirty="0"/>
              <a:t> per say, as some small businesses do elect to create branded clothing for their employees, and on the flipside, some large companies (like patagonia) allow their employees to wear whatever they want.</a:t>
            </a:r>
          </a:p>
          <a:p>
            <a:pPr marL="171450" lvl="0" indent="-171450">
              <a:spcBef>
                <a:spcPts val="0"/>
              </a:spcBef>
              <a:buFont typeface="Arial" panose="020B0604020202020204" pitchFamily="34" charset="0"/>
              <a:buChar char="•"/>
            </a:pPr>
            <a:endParaRPr dirty="0"/>
          </a:p>
          <a:p>
            <a:pPr marL="171450" lvl="0" indent="-171450">
              <a:spcBef>
                <a:spcPts val="0"/>
              </a:spcBef>
              <a:buFont typeface="Arial" panose="020B0604020202020204" pitchFamily="34" charset="0"/>
              <a:buChar char="•"/>
            </a:pPr>
            <a:r>
              <a:rPr lang="en" dirty="0"/>
              <a:t>Big franchised companies tend to try and make the customer experience as quick and easy as possible. Corporate companies like Chipotle and Moe’s tend to offer more rewards and special offers to their customers unlike smaller establishments who are trying to make the most profit. </a:t>
            </a:r>
          </a:p>
          <a:p>
            <a:pPr marL="171450" lvl="0" indent="-171450">
              <a:spcBef>
                <a:spcPts val="0"/>
              </a:spcBef>
              <a:buFont typeface="Arial" panose="020B0604020202020204" pitchFamily="34" charset="0"/>
              <a:buChar char="•"/>
            </a:pPr>
            <a:endParaRPr dirty="0"/>
          </a:p>
          <a:p>
            <a:pPr marL="171450" lvl="0" indent="-171450">
              <a:spcBef>
                <a:spcPts val="0"/>
              </a:spcBef>
              <a:buFont typeface="Arial" panose="020B0604020202020204" pitchFamily="34" charset="0"/>
              <a:buChar char="•"/>
            </a:pPr>
            <a:r>
              <a:rPr lang="en" dirty="0"/>
              <a:t>Also, companies like chipotle tend to have online ordering apps which improves customer experience, on the other hand smaller businesses tend to not have these type of things due to lack of funds, but they try and make up for it by making the customers experience as best as possible. </a:t>
            </a:r>
          </a:p>
          <a:p>
            <a:pPr marL="171450" lvl="0" indent="-171450">
              <a:spcBef>
                <a:spcPts val="0"/>
              </a:spcBef>
              <a:buFont typeface="Arial" panose="020B0604020202020204" pitchFamily="34" charset="0"/>
              <a:buChar char="•"/>
            </a:pPr>
            <a:endParaRPr dirty="0"/>
          </a:p>
          <a:p>
            <a:pPr marL="171450" lvl="0" indent="-171450">
              <a:spcBef>
                <a:spcPts val="0"/>
              </a:spcBef>
              <a:buFont typeface="Arial" panose="020B0604020202020204" pitchFamily="34" charset="0"/>
              <a:buChar char="•"/>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9" name="Shape 13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457200" lvl="0" indent="-228600">
              <a:spcBef>
                <a:spcPts val="0"/>
              </a:spcBef>
              <a:buFont typeface="Arial" panose="020B0604020202020204" pitchFamily="34" charset="0"/>
              <a:buChar char="•"/>
            </a:pPr>
            <a:r>
              <a:rPr lang="en" dirty="0"/>
              <a:t>The founder and CEO of Chipotle went to college to be a head chef, but ended up opening a business of his own.</a:t>
            </a:r>
          </a:p>
          <a:p>
            <a:pPr marL="457200" lvl="0" indent="-228600" rtl="0">
              <a:spcBef>
                <a:spcPts val="0"/>
              </a:spcBef>
              <a:buFont typeface="Arial" panose="020B0604020202020204" pitchFamily="34" charset="0"/>
              <a:buChar char="•"/>
            </a:pPr>
            <a:r>
              <a:rPr lang="en" dirty="0"/>
              <a:t>Steve Ells discovered he wanted Chipotle to represent antibiotic, all natural raised meat after he tasted all natural meat compared to cheaper meat.</a:t>
            </a:r>
          </a:p>
          <a:p>
            <a:pPr marL="457200" lvl="0" indent="-228600">
              <a:spcBef>
                <a:spcPts val="0"/>
              </a:spcBef>
              <a:buFont typeface="Arial" panose="020B0604020202020204" pitchFamily="34" charset="0"/>
              <a:buChar char="•"/>
            </a:pPr>
            <a:r>
              <a:rPr lang="en" dirty="0"/>
              <a:t>Chipotle has an artist whose job is dedicated to making and updating playlists of music to be played in Chipotle. Chipotle takes a lot of consideration into what kind of vibe/atmosphere their store represents.</a:t>
            </a:r>
          </a:p>
          <a:p>
            <a:pPr marL="171450" lvl="0" indent="-171450">
              <a:spcBef>
                <a:spcPts val="0"/>
              </a:spcBef>
              <a:buFont typeface="Arial" panose="020B0604020202020204" pitchFamily="34" charset="0"/>
              <a:buChar char="•"/>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457200" lvl="0" indent="-228600" rtl="0">
              <a:spcBef>
                <a:spcPts val="0"/>
              </a:spcBef>
              <a:buFont typeface="Arial" panose="020B0604020202020204" pitchFamily="34" charset="0"/>
              <a:buChar char="•"/>
            </a:pPr>
            <a:r>
              <a:rPr lang="en" dirty="0"/>
              <a:t>The company has cage-free/steroid free chicken, the steak is grass fed, and the tofu is organic. Moes caters to their guest who are vegetarians by having strict corporate policies of grilling vegetables on a separate grill than meat.</a:t>
            </a:r>
          </a:p>
          <a:p>
            <a:pPr marL="457200" lvl="0" indent="-228600" rtl="0">
              <a:spcBef>
                <a:spcPts val="0"/>
              </a:spcBef>
              <a:buFont typeface="Arial" panose="020B0604020202020204" pitchFamily="34" charset="0"/>
              <a:buChar char="•"/>
            </a:pPr>
            <a:r>
              <a:rPr lang="en" dirty="0"/>
              <a:t>Moes is partnered with BJ’s wholesale club to provide prepared foods such as tacos, empanadas, and guacamole to consumers.</a:t>
            </a:r>
          </a:p>
          <a:p>
            <a:pPr marL="457200" lvl="0" indent="-228600">
              <a:spcBef>
                <a:spcPts val="0"/>
              </a:spcBef>
              <a:buFont typeface="Arial" panose="020B0604020202020204" pitchFamily="34" charset="0"/>
              <a:buChar char="•"/>
            </a:pPr>
            <a:r>
              <a:rPr lang="en" dirty="0"/>
              <a:t>Moes is known for yelling, “Welcome to Moes!” when their guests walk through the front door. Corporate demands that employees must yell this in order to create the the proper environment that Moes is supposed to have. The President of Moe's values an upbeat, energetic environment, and he wants his customers to have fun.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2" name="Shape 7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457200" lvl="0" indent="-228600" rtl="0">
              <a:spcBef>
                <a:spcPts val="0"/>
              </a:spcBef>
              <a:buFont typeface="Arial" panose="020B0604020202020204" pitchFamily="34" charset="0"/>
              <a:buChar char="•"/>
            </a:pPr>
            <a:r>
              <a:rPr lang="en" dirty="0"/>
              <a:t>Chipotle puts a big emphasis on keeping their ingredients as fresh as possible. Temperatures are constantly being checked throughout the day but the two most important times that corporate cares about the most is prior and post peak times. If any ingredients do not meet standards it is immediately disposed of. </a:t>
            </a:r>
          </a:p>
          <a:p>
            <a:pPr marL="457200" lvl="0" indent="-228600" rtl="0">
              <a:spcBef>
                <a:spcPts val="0"/>
              </a:spcBef>
              <a:buFont typeface="Arial" panose="020B0604020202020204" pitchFamily="34" charset="0"/>
              <a:buChar char="•"/>
            </a:pPr>
            <a:r>
              <a:rPr lang="en" dirty="0"/>
              <a:t>SSR is the corporate company that oversees chipotle and its operations, they make the rules and guidelines that each store must follow such as employee hygiene and what the employees can and cannot wear to work. </a:t>
            </a:r>
          </a:p>
          <a:p>
            <a:pPr marL="457200" lvl="0" indent="-228600" rtl="0">
              <a:spcBef>
                <a:spcPts val="0"/>
              </a:spcBef>
              <a:buFont typeface="Arial" panose="020B0604020202020204" pitchFamily="34" charset="0"/>
              <a:buChar char="•"/>
            </a:pPr>
            <a:r>
              <a:rPr lang="en" dirty="0"/>
              <a:t>Some other rules that chipotle and corporate take very seriously is how the store is maintained throughout the course of a day. Tables must be cleaned and wiped as often as possible. Also the equipment that is used all day long such as soda machines must be regularly cleaned to stop the spread of bacteria.</a:t>
            </a:r>
          </a:p>
          <a:p>
            <a:pPr marL="457200" lvl="0" indent="-228600" rtl="0">
              <a:spcBef>
                <a:spcPts val="0"/>
              </a:spcBef>
              <a:buFont typeface="Arial" panose="020B0604020202020204" pitchFamily="34" charset="0"/>
              <a:buChar char="•"/>
            </a:pPr>
            <a:r>
              <a:rPr lang="en" dirty="0"/>
              <a:t>These basic rules on cleanliness also extend to employees as well.  Things like hairnets are required, and fake nails are also not recommended.  Furthermore, any employee who has come down with some kind of sickness </a:t>
            </a:r>
            <a:r>
              <a:rPr lang="en" b="1" dirty="0"/>
              <a:t>must</a:t>
            </a:r>
            <a:r>
              <a:rPr lang="en" dirty="0"/>
              <a:t> take a minimum of three days off work.</a:t>
            </a:r>
          </a:p>
          <a:p>
            <a:pPr marL="457200" lvl="0" indent="-228600">
              <a:spcBef>
                <a:spcPts val="0"/>
              </a:spcBef>
              <a:buFont typeface="Arial" panose="020B0604020202020204" pitchFamily="34" charset="0"/>
              <a:buChar char="•"/>
            </a:pPr>
            <a:r>
              <a:rPr lang="en" dirty="0"/>
              <a:t>Chipotle’s employees are given a dress code they have to follow.  Specifically, this requires them to wear shirts and hats branded with Chipotle’s logo, and jeans.  Anyone with longer hair has to keep it in a bun.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400050" lvl="0" indent="-171450" rtl="0">
              <a:spcBef>
                <a:spcPts val="0"/>
              </a:spcBef>
              <a:buFont typeface="Arial" panose="020B0604020202020204" pitchFamily="34" charset="0"/>
              <a:buChar char="•"/>
            </a:pPr>
            <a:r>
              <a:rPr lang="en" dirty="0"/>
              <a:t>Upper management for Moe’s likes to have their employees trained prior to employment by using online training, the online training helps save time and money by not having actual employees train future employees they simply watch videos.</a:t>
            </a:r>
          </a:p>
          <a:p>
            <a:pPr marL="400050" lvl="0" indent="-171450" rtl="0">
              <a:spcBef>
                <a:spcPts val="0"/>
              </a:spcBef>
              <a:buFont typeface="Arial" panose="020B0604020202020204" pitchFamily="34" charset="0"/>
              <a:buChar char="•"/>
            </a:pPr>
            <a:r>
              <a:rPr lang="en" dirty="0"/>
              <a:t>Moe’s just like chipotle takes sanitation very seriously, Moe’s cleans their restaurant two times a day once during the day and once at night.  Besides these two scheduled cleanings, Moe’s employees are also expected to clean the store during slow times as well.  </a:t>
            </a:r>
          </a:p>
          <a:p>
            <a:pPr marL="400050" lvl="0" indent="-171450" rtl="0">
              <a:spcBef>
                <a:spcPts val="0"/>
              </a:spcBef>
              <a:buFont typeface="Arial" panose="020B0604020202020204" pitchFamily="34" charset="0"/>
              <a:buChar char="•"/>
            </a:pPr>
            <a:r>
              <a:rPr lang="en" dirty="0"/>
              <a:t>Moe’s has very strict rules regarding when the stores can close</a:t>
            </a:r>
          </a:p>
          <a:p>
            <a:pPr marL="400050" lvl="0" indent="-171450" rtl="0">
              <a:spcBef>
                <a:spcPts val="0"/>
              </a:spcBef>
              <a:buFont typeface="Arial" panose="020B0604020202020204" pitchFamily="34" charset="0"/>
              <a:buChar char="•"/>
            </a:pPr>
            <a:r>
              <a:rPr lang="en" dirty="0"/>
              <a:t>One thing Moe’s strides for that chipotle does not is having customers in and out of the store in 3 minutes and 30 seconds, to ensure they have a good experience when they are there. </a:t>
            </a:r>
          </a:p>
          <a:p>
            <a:pPr marL="400050" lvl="0" indent="-171450" rtl="0">
              <a:spcBef>
                <a:spcPts val="0"/>
              </a:spcBef>
              <a:buFont typeface="Arial" panose="020B0604020202020204" pitchFamily="34" charset="0"/>
              <a:buChar char="•"/>
            </a:pPr>
            <a:r>
              <a:rPr lang="en" dirty="0"/>
              <a:t>Moe’s also has a dress code, they specify that their employees wear black shirt with their logo, along with jeans or black formal pants.</a:t>
            </a:r>
          </a:p>
          <a:p>
            <a:pPr marL="400050" lvl="0" indent="-171450">
              <a:spcBef>
                <a:spcPts val="0"/>
              </a:spcBef>
              <a:buFont typeface="Arial" panose="020B0604020202020204" pitchFamily="34" charset="0"/>
              <a:buChar char="•"/>
            </a:pPr>
            <a:r>
              <a:rPr lang="en" dirty="0"/>
              <a:t>Similar to Chipotle, Moe’s also wants sick employees to not come to work, though they did not specify that it was a mandatory requirement to take sick days</a:t>
            </a:r>
          </a:p>
          <a:p>
            <a:pPr marL="171450" lvl="0" indent="-171450">
              <a:spcBef>
                <a:spcPts val="0"/>
              </a:spcBef>
              <a:buFont typeface="Arial" panose="020B0604020202020204" pitchFamily="34" charset="0"/>
              <a:buChar char="•"/>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4" name="Shape 8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457200" lvl="0" indent="-228600" rtl="0">
              <a:spcBef>
                <a:spcPts val="0"/>
              </a:spcBef>
              <a:buFont typeface="Arial" panose="020B0604020202020204" pitchFamily="34" charset="0"/>
              <a:buChar char="•"/>
            </a:pPr>
            <a:r>
              <a:rPr lang="en" dirty="0"/>
              <a:t>Corporate shows they value their franchising stores by investing their time into making frequent visits to each store. Chipotle wants to ensure that their corporate policies are being followed, therefore they insist on sometimes weekly visits depending on the location. However, at Moe's, we were told that corporate visit occasionally to ensure guests are being greeted properly, and employees have a an upbeat attitude.</a:t>
            </a:r>
          </a:p>
          <a:p>
            <a:pPr marL="457200" lvl="0" indent="-228600" rtl="0">
              <a:spcBef>
                <a:spcPts val="0"/>
              </a:spcBef>
              <a:buFont typeface="Arial" panose="020B0604020202020204" pitchFamily="34" charset="0"/>
              <a:buChar char="•"/>
            </a:pPr>
            <a:r>
              <a:rPr lang="en" dirty="0"/>
              <a:t>Hygiene and sanitation are important factors in both stores. Employees must have their hair in a bun, and both companies require employees to wash their hands hourly, or when they move from stations. Fake nails are not allowed, and a dress code is required for both companies as well.</a:t>
            </a:r>
          </a:p>
          <a:p>
            <a:pPr marL="457200" lvl="0" indent="-228600" rtl="0">
              <a:spcBef>
                <a:spcPts val="0"/>
              </a:spcBef>
              <a:buFont typeface="Arial" panose="020B0604020202020204" pitchFamily="34" charset="0"/>
              <a:buChar char="•"/>
            </a:pPr>
            <a:r>
              <a:rPr lang="en" dirty="0"/>
              <a:t>Chipotle values effective and efficient employees, because they want the line to move as quickly as possible. However, at Moe's, interpersonal skills are expected among employee/guest interactions.  Moes values friendliness and an upbeat environment, they want their customers to enjoy their time, and not to feel like they are rushed out of the store. They want their guests to feel special and important.  However, that does not mean that Moe’s takes their time with orders.  As mentioned in their company overview, they like to get people food within 3 minutes and 30 seconds.</a:t>
            </a:r>
          </a:p>
          <a:p>
            <a:pPr marL="457200" lvl="0" indent="-228600" rtl="0">
              <a:spcBef>
                <a:spcPts val="0"/>
              </a:spcBef>
              <a:buFont typeface="Arial" panose="020B0604020202020204" pitchFamily="34" charset="0"/>
              <a:buChar char="•"/>
            </a:pPr>
            <a:r>
              <a:rPr lang="en" dirty="0"/>
              <a:t>The manager of Chipotle went as far as to describe the company's culture as: “a team of top performers in power to achieve great things, whether it is the best customer service, or the best meals one can buy.”  Moe’s manager was far more technical on his description of the company's culture, making no similar grandiose statements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1" name="Shape 9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171450" lvl="0" indent="-171450" rtl="0">
              <a:spcBef>
                <a:spcPts val="0"/>
              </a:spcBef>
              <a:buFont typeface="Arial" panose="020B0604020202020204" pitchFamily="34" charset="0"/>
              <a:buChar char="•"/>
            </a:pPr>
            <a:r>
              <a:rPr lang="en" dirty="0"/>
              <a:t>Chipotle offered a rewards program in order to gain back their customer base after an e-coli incident. The rewards program was offered over the summer between July through the end of August. Every customer in the month of July received a rewards card, which kept them coming back. Their next visit they received a free order of chips and guacamole, and the rewards increased every visit. </a:t>
            </a:r>
          </a:p>
          <a:p>
            <a:pPr marL="171450" lvl="0" indent="-171450">
              <a:spcBef>
                <a:spcPts val="0"/>
              </a:spcBef>
              <a:buFont typeface="Arial" panose="020B0604020202020204" pitchFamily="34" charset="0"/>
              <a:buChar char="•"/>
            </a:pPr>
            <a:r>
              <a:rPr lang="en" dirty="0"/>
              <a:t>Moes offers a continuous customer loyalty program. It is free to sign up online, and the program offers a free bowl of queso just for signing up. They offer exclusive coupons like birthday rewards. In addition, every 1000 points spent means that the customer receives a $10 credit toward their next meal. This keeps customers coming back, and rewards them for just spending money at their restaurant.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8" name="Shape 9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171450" lvl="0" indent="-171450">
              <a:spcBef>
                <a:spcPts val="0"/>
              </a:spcBef>
              <a:buFont typeface="Arial" panose="020B0604020202020204" pitchFamily="34" charset="0"/>
              <a:buChar char="•"/>
            </a:pPr>
            <a:r>
              <a:rPr lang="en" dirty="0"/>
              <a:t>A big thing in the food industry as a whole right now is the ability to order your food before you ever enter a store.  Both Chipotle and Moe’s are taking part in this trend.  Chipotle offers ordering on their online site, as well as through their mobile app.  While Moe’s does allow you to order from their website </a:t>
            </a:r>
            <a:r>
              <a:rPr lang="en" i="1" dirty="0"/>
              <a:t>and</a:t>
            </a:r>
            <a:r>
              <a:rPr lang="en" dirty="0"/>
              <a:t> also has an app, their app does not allow ordering, and is mainly for the rewards program.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5" name="Shape 10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171450" lvl="0" indent="-171450">
              <a:spcBef>
                <a:spcPts val="0"/>
              </a:spcBef>
              <a:buFont typeface="Arial" panose="020B0604020202020204" pitchFamily="34" charset="0"/>
              <a:buChar char="•"/>
            </a:pPr>
            <a:r>
              <a:rPr lang="en" dirty="0"/>
              <a:t>Chipotle takes pride in what they serve to their customers, they now serve organic ingredients in which they get from the best farms possible to ensure that it is both healthy and safe. </a:t>
            </a:r>
          </a:p>
          <a:p>
            <a:pPr marL="171450" lvl="0" indent="-171450">
              <a:spcBef>
                <a:spcPts val="0"/>
              </a:spcBef>
              <a:buFont typeface="Arial" panose="020B0604020202020204" pitchFamily="34" charset="0"/>
              <a:buChar char="•"/>
            </a:pPr>
            <a:r>
              <a:rPr lang="en" dirty="0"/>
              <a:t>Moe’s most important corporate policy is that all of their meat and produce is organic and locally grown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solidFill>
                  <a:schemeClr val="bg1"/>
                </a:solidFill>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dirty="0"/>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solidFill>
                  <a:schemeClr val="bg1"/>
                </a:solidFill>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dirty="0"/>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25"/>
            <a:ext cx="4572000" cy="51435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dk1"/>
              </a:buClr>
              <a:defRPr>
                <a:solidFill>
                  <a:schemeClr val="dk1"/>
                </a:solidFill>
              </a:defRPr>
            </a:lvl1pPr>
            <a:lvl2pPr lvl="1">
              <a:spcBef>
                <a:spcPts val="0"/>
              </a:spcBef>
              <a:buClr>
                <a:schemeClr val="dk1"/>
              </a:buClr>
              <a:defRPr>
                <a:solidFill>
                  <a:schemeClr val="dk1"/>
                </a:solidFill>
              </a:defRPr>
            </a:lvl2pPr>
            <a:lvl3pPr lvl="2">
              <a:spcBef>
                <a:spcPts val="0"/>
              </a:spcBef>
              <a:buClr>
                <a:schemeClr val="dk1"/>
              </a:buClr>
              <a:defRPr>
                <a:solidFill>
                  <a:schemeClr val="dk1"/>
                </a:solidFill>
              </a:defRPr>
            </a:lvl3pPr>
            <a:lvl4pPr lvl="3">
              <a:spcBef>
                <a:spcPts val="0"/>
              </a:spcBef>
              <a:buClr>
                <a:schemeClr val="dk1"/>
              </a:buClr>
              <a:defRPr>
                <a:solidFill>
                  <a:schemeClr val="dk1"/>
                </a:solidFill>
              </a:defRPr>
            </a:lvl4pPr>
            <a:lvl5pPr lvl="4">
              <a:spcBef>
                <a:spcPts val="0"/>
              </a:spcBef>
              <a:buClr>
                <a:schemeClr val="dk1"/>
              </a:buClr>
              <a:defRPr>
                <a:solidFill>
                  <a:schemeClr val="dk1"/>
                </a:solidFill>
              </a:defRPr>
            </a:lvl5pPr>
            <a:lvl6pPr lvl="5">
              <a:spcBef>
                <a:spcPts val="0"/>
              </a:spcBef>
              <a:buClr>
                <a:schemeClr val="dk1"/>
              </a:buClr>
              <a:defRPr>
                <a:solidFill>
                  <a:schemeClr val="dk1"/>
                </a:solidFill>
              </a:defRPr>
            </a:lvl6pPr>
            <a:lvl7pPr lvl="6">
              <a:spcBef>
                <a:spcPts val="0"/>
              </a:spcBef>
              <a:buClr>
                <a:schemeClr val="dk1"/>
              </a:buClr>
              <a:defRPr>
                <a:solidFill>
                  <a:schemeClr val="dk1"/>
                </a:solidFill>
              </a:defRPr>
            </a:lvl7pPr>
            <a:lvl8pPr lvl="7">
              <a:spcBef>
                <a:spcPts val="0"/>
              </a:spcBef>
              <a:buClr>
                <a:schemeClr val="dk1"/>
              </a:buClr>
              <a:defRPr>
                <a:solidFill>
                  <a:schemeClr val="dk1"/>
                </a:solidFill>
              </a:defRPr>
            </a:lvl8pPr>
            <a:lvl9pPr lvl="8">
              <a:spcBef>
                <a:spcPts val="0"/>
              </a:spcBef>
              <a:buClr>
                <a:schemeClr val="dk1"/>
              </a:buClr>
              <a:defRPr>
                <a:solidFill>
                  <a:schemeClr val="dk1"/>
                </a:solidFill>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lt2"/>
              </a:buClr>
              <a:buSzPct val="100000"/>
              <a:defRPr sz="1800">
                <a:solidFill>
                  <a:schemeClr val="lt2"/>
                </a:solidFill>
              </a:defRPr>
            </a:lvl1pPr>
            <a:lvl2pPr lvl="1">
              <a:lnSpc>
                <a:spcPct val="115000"/>
              </a:lnSpc>
              <a:spcBef>
                <a:spcPts val="0"/>
              </a:spcBef>
              <a:spcAft>
                <a:spcPts val="1600"/>
              </a:spcAft>
              <a:buClr>
                <a:schemeClr val="lt2"/>
              </a:buClr>
              <a:defRPr>
                <a:solidFill>
                  <a:schemeClr val="lt2"/>
                </a:solidFill>
              </a:defRPr>
            </a:lvl2pPr>
            <a:lvl3pPr lvl="2">
              <a:lnSpc>
                <a:spcPct val="115000"/>
              </a:lnSpc>
              <a:spcBef>
                <a:spcPts val="0"/>
              </a:spcBef>
              <a:spcAft>
                <a:spcPts val="1600"/>
              </a:spcAft>
              <a:buClr>
                <a:schemeClr val="lt2"/>
              </a:buClr>
              <a:defRPr>
                <a:solidFill>
                  <a:schemeClr val="lt2"/>
                </a:solidFill>
              </a:defRPr>
            </a:lvl3pPr>
            <a:lvl4pPr lvl="3">
              <a:lnSpc>
                <a:spcPct val="115000"/>
              </a:lnSpc>
              <a:spcBef>
                <a:spcPts val="0"/>
              </a:spcBef>
              <a:spcAft>
                <a:spcPts val="1600"/>
              </a:spcAft>
              <a:buClr>
                <a:schemeClr val="lt2"/>
              </a:buClr>
              <a:defRPr>
                <a:solidFill>
                  <a:schemeClr val="lt2"/>
                </a:solidFill>
              </a:defRPr>
            </a:lvl4pPr>
            <a:lvl5pPr lvl="4">
              <a:lnSpc>
                <a:spcPct val="115000"/>
              </a:lnSpc>
              <a:spcBef>
                <a:spcPts val="0"/>
              </a:spcBef>
              <a:spcAft>
                <a:spcPts val="1600"/>
              </a:spcAft>
              <a:buClr>
                <a:schemeClr val="lt2"/>
              </a:buClr>
              <a:defRPr>
                <a:solidFill>
                  <a:schemeClr val="lt2"/>
                </a:solidFill>
              </a:defRPr>
            </a:lvl5pPr>
            <a:lvl6pPr lvl="5">
              <a:lnSpc>
                <a:spcPct val="115000"/>
              </a:lnSpc>
              <a:spcBef>
                <a:spcPts val="0"/>
              </a:spcBef>
              <a:spcAft>
                <a:spcPts val="1600"/>
              </a:spcAft>
              <a:buClr>
                <a:schemeClr val="lt2"/>
              </a:buClr>
              <a:defRPr>
                <a:solidFill>
                  <a:schemeClr val="lt2"/>
                </a:solidFill>
              </a:defRPr>
            </a:lvl6pPr>
            <a:lvl7pPr lvl="6">
              <a:lnSpc>
                <a:spcPct val="115000"/>
              </a:lnSpc>
              <a:spcBef>
                <a:spcPts val="0"/>
              </a:spcBef>
              <a:spcAft>
                <a:spcPts val="1600"/>
              </a:spcAft>
              <a:buClr>
                <a:schemeClr val="lt2"/>
              </a:buClr>
              <a:defRPr>
                <a:solidFill>
                  <a:schemeClr val="lt2"/>
                </a:solidFill>
              </a:defRPr>
            </a:lvl7pPr>
            <a:lvl8pPr lvl="7">
              <a:lnSpc>
                <a:spcPct val="115000"/>
              </a:lnSpc>
              <a:spcBef>
                <a:spcPts val="0"/>
              </a:spcBef>
              <a:spcAft>
                <a:spcPts val="1600"/>
              </a:spcAft>
              <a:buClr>
                <a:schemeClr val="lt2"/>
              </a:buClr>
              <a:defRPr>
                <a:solidFill>
                  <a:schemeClr val="lt2"/>
                </a:solidFill>
              </a:defRPr>
            </a:lvl8pPr>
            <a:lvl9pPr lvl="8">
              <a:lnSpc>
                <a:spcPct val="115000"/>
              </a:lnSpc>
              <a:spcBef>
                <a:spcPts val="0"/>
              </a:spcBef>
              <a:spcAft>
                <a:spcPts val="1600"/>
              </a:spcAft>
              <a:buClr>
                <a:schemeClr val="lt2"/>
              </a:buClr>
              <a:defRPr>
                <a:solidFill>
                  <a:schemeClr val="lt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lt2"/>
                </a:solidFill>
              </a:rPr>
              <a:t>‹#›</a:t>
            </a:fld>
            <a:endParaRPr lang="en" sz="1000">
              <a:solidFill>
                <a:schemeClr val="lt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www.fool.com/investing/high-growth/2015/08/29/can-you-believe-this-is-americas-favorite-mexican.aspx"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hyperlink" Target="https://www.moes.com/food/honestly-awesome-food/"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rgbClr val="0070C0"/>
                </a:solidFill>
              </a:rPr>
              <a:t>Klinger Comments:</a:t>
            </a:r>
            <a:endParaRPr lang="en-US" dirty="0">
              <a:solidFill>
                <a:srgbClr val="0070C0"/>
              </a:solidFill>
            </a:endParaRPr>
          </a:p>
        </p:txBody>
      </p:sp>
      <p:sp>
        <p:nvSpPr>
          <p:cNvPr id="3" name="Text Placeholder 2"/>
          <p:cNvSpPr>
            <a:spLocks noGrp="1"/>
          </p:cNvSpPr>
          <p:nvPr>
            <p:ph type="body" idx="1"/>
          </p:nvPr>
        </p:nvSpPr>
        <p:spPr/>
        <p:txBody>
          <a:bodyPr/>
          <a:lstStyle/>
          <a:p>
            <a:pPr marL="285750" indent="-285750">
              <a:buFont typeface="Arial" panose="020B0604020202020204" pitchFamily="34" charset="0"/>
              <a:buChar char="•"/>
            </a:pPr>
            <a:r>
              <a:rPr lang="en-US" dirty="0" smtClean="0"/>
              <a:t>Overall, this is well done.</a:t>
            </a:r>
          </a:p>
          <a:p>
            <a:pPr marL="285750" indent="-285750">
              <a:buFont typeface="Arial" panose="020B0604020202020204" pitchFamily="34" charset="0"/>
              <a:buChar char="•"/>
            </a:pPr>
            <a:r>
              <a:rPr lang="en-US" dirty="0" smtClean="0"/>
              <a:t>Originally it had a black background.  DON’T EVER DO THAT.  EVER!</a:t>
            </a:r>
            <a:br>
              <a:rPr lang="en-US" dirty="0" smtClean="0"/>
            </a:br>
            <a:r>
              <a:rPr lang="en-US" dirty="0" smtClean="0"/>
              <a:t>It doesn’t have to be plain white, like I changed it to, but not black.</a:t>
            </a:r>
            <a:br>
              <a:rPr lang="en-US" dirty="0" smtClean="0"/>
            </a:br>
            <a:r>
              <a:rPr lang="en-US" dirty="0" smtClean="0"/>
              <a:t>It now looks a little dry.  Find the </a:t>
            </a:r>
            <a:r>
              <a:rPr lang="en-US" smtClean="0"/>
              <a:t>right balance.</a:t>
            </a:r>
            <a:r>
              <a:rPr lang="en-US" dirty="0" smtClean="0"/>
              <a:t/>
            </a:r>
            <a:br>
              <a:rPr lang="en-US" dirty="0" smtClean="0"/>
            </a:br>
            <a:r>
              <a:rPr lang="en-US" dirty="0" smtClean="0"/>
              <a:t>Print it out and see if it looks good.</a:t>
            </a:r>
          </a:p>
          <a:p>
            <a:pPr marL="285750" indent="-285750">
              <a:buFont typeface="Arial" panose="020B0604020202020204" pitchFamily="34" charset="0"/>
              <a:buChar char="•"/>
            </a:pPr>
            <a:r>
              <a:rPr lang="en-US" dirty="0" smtClean="0"/>
              <a:t>The font size changes in some slides, don’t do that.  Be consistent.</a:t>
            </a:r>
            <a:br>
              <a:rPr lang="en-US" dirty="0" smtClean="0"/>
            </a:br>
            <a:r>
              <a:rPr lang="en-US" dirty="0" smtClean="0"/>
              <a:t>A clean appearance is important.</a:t>
            </a:r>
          </a:p>
          <a:p>
            <a:pPr marL="285750" indent="-285750">
              <a:buFont typeface="Arial" panose="020B0604020202020204" pitchFamily="34" charset="0"/>
              <a:buChar char="•"/>
            </a:pPr>
            <a:r>
              <a:rPr lang="en-US" dirty="0" smtClean="0"/>
              <a:t>I like what they put in the comments.  That shows they understood what is going on.</a:t>
            </a:r>
          </a:p>
          <a:p>
            <a:pPr marL="285750" indent="-285750">
              <a:buFont typeface="Arial" panose="020B0604020202020204" pitchFamily="34" charset="0"/>
              <a:buChar char="•"/>
            </a:pPr>
            <a:endParaRPr lang="en-US" dirty="0" smtClean="0"/>
          </a:p>
        </p:txBody>
      </p:sp>
    </p:spTree>
    <p:extLst>
      <p:ext uri="{BB962C8B-B14F-4D97-AF65-F5344CB8AC3E}">
        <p14:creationId xmlns:p14="http://schemas.microsoft.com/office/powerpoint/2010/main" val="35613494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solidFill>
                  <a:schemeClr val="bg1"/>
                </a:solidFill>
              </a:rPr>
              <a:t>Trends: Natural ingredients</a:t>
            </a:r>
          </a:p>
        </p:txBody>
      </p:sp>
      <p:sp>
        <p:nvSpPr>
          <p:cNvPr id="108" name="Shape 108"/>
          <p:cNvSpPr txBox="1">
            <a:spLocks noGrp="1"/>
          </p:cNvSpPr>
          <p:nvPr>
            <p:ph type="body" idx="1"/>
          </p:nvPr>
        </p:nvSpPr>
        <p:spPr>
          <a:xfrm>
            <a:off x="311700" y="1152475"/>
            <a:ext cx="3999900" cy="3416400"/>
          </a:xfrm>
          <a:prstGeom prst="rect">
            <a:avLst/>
          </a:prstGeom>
        </p:spPr>
        <p:txBody>
          <a:bodyPr lIns="91425" tIns="91425" rIns="91425" bIns="91425" anchor="t" anchorCtr="0">
            <a:noAutofit/>
          </a:bodyPr>
          <a:lstStyle/>
          <a:p>
            <a:pPr lvl="0" algn="ctr">
              <a:spcBef>
                <a:spcPts val="0"/>
              </a:spcBef>
            </a:pPr>
            <a:r>
              <a:rPr lang="en" u="sng" dirty="0">
                <a:solidFill>
                  <a:schemeClr val="bg1"/>
                </a:solidFill>
              </a:rPr>
              <a:t>Chipotle</a:t>
            </a:r>
          </a:p>
          <a:p>
            <a:pPr marL="457200" lvl="0" indent="-330200" rtl="0">
              <a:lnSpc>
                <a:spcPct val="100000"/>
              </a:lnSpc>
              <a:spcBef>
                <a:spcPts val="0"/>
              </a:spcBef>
              <a:buSzPct val="100000"/>
              <a:buFont typeface="Arial" panose="020B0604020202020204" pitchFamily="34" charset="0"/>
              <a:buChar char="•"/>
            </a:pPr>
            <a:r>
              <a:rPr lang="en" sz="1600" dirty="0">
                <a:solidFill>
                  <a:schemeClr val="bg1"/>
                </a:solidFill>
              </a:rPr>
              <a:t>Over the past few years they have geared their strategy more towards organic and healthy alternatives.</a:t>
            </a:r>
          </a:p>
        </p:txBody>
      </p:sp>
      <p:sp>
        <p:nvSpPr>
          <p:cNvPr id="109" name="Shape 109"/>
          <p:cNvSpPr txBox="1">
            <a:spLocks noGrp="1"/>
          </p:cNvSpPr>
          <p:nvPr>
            <p:ph type="body" idx="2"/>
          </p:nvPr>
        </p:nvSpPr>
        <p:spPr>
          <a:xfrm>
            <a:off x="4832400" y="1152475"/>
            <a:ext cx="3999900" cy="3416400"/>
          </a:xfrm>
          <a:prstGeom prst="rect">
            <a:avLst/>
          </a:prstGeom>
        </p:spPr>
        <p:txBody>
          <a:bodyPr lIns="91425" tIns="91425" rIns="91425" bIns="91425" anchor="t" anchorCtr="0">
            <a:noAutofit/>
          </a:bodyPr>
          <a:lstStyle/>
          <a:p>
            <a:pPr lvl="0" algn="ctr" rtl="0">
              <a:spcBef>
                <a:spcPts val="0"/>
              </a:spcBef>
              <a:buNone/>
            </a:pPr>
            <a:r>
              <a:rPr lang="en" u="sng" dirty="0">
                <a:solidFill>
                  <a:schemeClr val="bg1"/>
                </a:solidFill>
              </a:rPr>
              <a:t>Moe’s</a:t>
            </a:r>
          </a:p>
          <a:p>
            <a:pPr marL="514350" lvl="0" indent="-285750" rtl="0">
              <a:spcBef>
                <a:spcPts val="0"/>
              </a:spcBef>
              <a:buFont typeface="Arial" panose="020B0604020202020204" pitchFamily="34" charset="0"/>
              <a:buChar char="•"/>
            </a:pPr>
            <a:r>
              <a:rPr lang="en" sz="1600" dirty="0">
                <a:solidFill>
                  <a:schemeClr val="bg1"/>
                </a:solidFill>
              </a:rPr>
              <a:t>Grass fed meat </a:t>
            </a:r>
          </a:p>
          <a:p>
            <a:pPr marL="514350" lvl="0" indent="-285750" rtl="0">
              <a:spcBef>
                <a:spcPts val="0"/>
              </a:spcBef>
              <a:buFont typeface="Arial" panose="020B0604020202020204" pitchFamily="34" charset="0"/>
              <a:buChar char="•"/>
            </a:pPr>
            <a:r>
              <a:rPr lang="en" sz="1600" dirty="0">
                <a:solidFill>
                  <a:schemeClr val="bg1"/>
                </a:solidFill>
              </a:rPr>
              <a:t>Organic tofu</a:t>
            </a:r>
          </a:p>
          <a:p>
            <a:pPr marL="514350" lvl="0" indent="-285750">
              <a:spcBef>
                <a:spcPts val="0"/>
              </a:spcBef>
              <a:buFont typeface="Arial" panose="020B0604020202020204" pitchFamily="34" charset="0"/>
              <a:buChar char="•"/>
            </a:pPr>
            <a:r>
              <a:rPr lang="en" sz="1600" dirty="0">
                <a:solidFill>
                  <a:schemeClr val="bg1"/>
                </a:solidFill>
              </a:rPr>
              <a:t>Hand crafted guac</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solidFill>
                  <a:schemeClr val="bg1"/>
                </a:solidFill>
              </a:rPr>
              <a:t>Manager Summary</a:t>
            </a:r>
          </a:p>
        </p:txBody>
      </p:sp>
      <p:sp>
        <p:nvSpPr>
          <p:cNvPr id="115" name="Shape 115"/>
          <p:cNvSpPr txBox="1">
            <a:spLocks noGrp="1"/>
          </p:cNvSpPr>
          <p:nvPr>
            <p:ph type="body" idx="1"/>
          </p:nvPr>
        </p:nvSpPr>
        <p:spPr>
          <a:xfrm>
            <a:off x="311700" y="1152475"/>
            <a:ext cx="3999900" cy="3416400"/>
          </a:xfrm>
          <a:prstGeom prst="rect">
            <a:avLst/>
          </a:prstGeom>
        </p:spPr>
        <p:txBody>
          <a:bodyPr lIns="91425" tIns="91425" rIns="91425" bIns="91425" anchor="t" anchorCtr="0">
            <a:noAutofit/>
          </a:bodyPr>
          <a:lstStyle/>
          <a:p>
            <a:pPr lvl="0" rtl="0">
              <a:lnSpc>
                <a:spcPct val="115000"/>
              </a:lnSpc>
              <a:spcBef>
                <a:spcPts val="0"/>
              </a:spcBef>
              <a:buNone/>
            </a:pPr>
            <a:r>
              <a:rPr lang="en" dirty="0">
                <a:solidFill>
                  <a:schemeClr val="bg1"/>
                </a:solidFill>
              </a:rPr>
              <a:t>Chipotle:</a:t>
            </a:r>
          </a:p>
          <a:p>
            <a:pPr marL="514350" lvl="0" indent="-285750" rtl="0">
              <a:lnSpc>
                <a:spcPct val="150000"/>
              </a:lnSpc>
              <a:spcBef>
                <a:spcPts val="0"/>
              </a:spcBef>
              <a:buFont typeface="Arial" panose="020B0604020202020204" pitchFamily="34" charset="0"/>
              <a:buChar char="•"/>
            </a:pPr>
            <a:r>
              <a:rPr lang="en" dirty="0">
                <a:solidFill>
                  <a:schemeClr val="bg1"/>
                </a:solidFill>
              </a:rPr>
              <a:t>Mid to late 20’s</a:t>
            </a:r>
          </a:p>
          <a:p>
            <a:pPr marL="514350" lvl="0" indent="-285750" rtl="0">
              <a:lnSpc>
                <a:spcPct val="150000"/>
              </a:lnSpc>
              <a:spcBef>
                <a:spcPts val="0"/>
              </a:spcBef>
              <a:buFont typeface="Arial" panose="020B0604020202020204" pitchFamily="34" charset="0"/>
              <a:buChar char="•"/>
            </a:pPr>
            <a:r>
              <a:rPr lang="en" dirty="0">
                <a:solidFill>
                  <a:schemeClr val="bg1"/>
                </a:solidFill>
              </a:rPr>
              <a:t>Task oriented </a:t>
            </a:r>
          </a:p>
          <a:p>
            <a:pPr marL="514350" lvl="0" indent="-285750" rtl="0">
              <a:lnSpc>
                <a:spcPct val="150000"/>
              </a:lnSpc>
              <a:spcBef>
                <a:spcPts val="0"/>
              </a:spcBef>
              <a:buFont typeface="Arial" panose="020B0604020202020204" pitchFamily="34" charset="0"/>
              <a:buChar char="•"/>
            </a:pPr>
            <a:r>
              <a:rPr lang="en" dirty="0">
                <a:solidFill>
                  <a:schemeClr val="bg1"/>
                </a:solidFill>
              </a:rPr>
              <a:t>Confident </a:t>
            </a:r>
          </a:p>
          <a:p>
            <a:pPr marL="514350" lvl="0" indent="-285750" rtl="0">
              <a:lnSpc>
                <a:spcPct val="150000"/>
              </a:lnSpc>
              <a:spcBef>
                <a:spcPts val="0"/>
              </a:spcBef>
              <a:buFont typeface="Arial" panose="020B0604020202020204" pitchFamily="34" charset="0"/>
              <a:buChar char="•"/>
            </a:pPr>
            <a:r>
              <a:rPr lang="en" dirty="0">
                <a:solidFill>
                  <a:schemeClr val="bg1"/>
                </a:solidFill>
              </a:rPr>
              <a:t>Knowledgeable</a:t>
            </a:r>
          </a:p>
          <a:p>
            <a:pPr marL="514350" lvl="0" indent="-285750" rtl="0">
              <a:lnSpc>
                <a:spcPct val="150000"/>
              </a:lnSpc>
              <a:spcBef>
                <a:spcPts val="0"/>
              </a:spcBef>
              <a:buFont typeface="Arial" panose="020B0604020202020204" pitchFamily="34" charset="0"/>
              <a:buChar char="•"/>
            </a:pPr>
            <a:r>
              <a:rPr lang="en" dirty="0">
                <a:solidFill>
                  <a:schemeClr val="bg1"/>
                </a:solidFill>
              </a:rPr>
              <a:t>Knows when to delegate</a:t>
            </a:r>
          </a:p>
          <a:p>
            <a:pPr lvl="0" rtl="0">
              <a:lnSpc>
                <a:spcPct val="115000"/>
              </a:lnSpc>
              <a:spcBef>
                <a:spcPts val="0"/>
              </a:spcBef>
              <a:buNone/>
            </a:pPr>
            <a:endParaRPr dirty="0">
              <a:solidFill>
                <a:schemeClr val="bg1"/>
              </a:solidFill>
            </a:endParaRPr>
          </a:p>
          <a:p>
            <a:pPr lvl="0" rtl="0">
              <a:lnSpc>
                <a:spcPct val="150000"/>
              </a:lnSpc>
              <a:spcBef>
                <a:spcPts val="0"/>
              </a:spcBef>
              <a:buNone/>
            </a:pPr>
            <a:endParaRPr dirty="0">
              <a:solidFill>
                <a:schemeClr val="bg1"/>
              </a:solidFill>
            </a:endParaRPr>
          </a:p>
          <a:p>
            <a:pPr lvl="0">
              <a:lnSpc>
                <a:spcPct val="150000"/>
              </a:lnSpc>
              <a:spcBef>
                <a:spcPts val="0"/>
              </a:spcBef>
              <a:buNone/>
            </a:pPr>
            <a:endParaRPr dirty="0">
              <a:solidFill>
                <a:schemeClr val="bg1"/>
              </a:solidFill>
            </a:endParaRPr>
          </a:p>
        </p:txBody>
      </p:sp>
      <p:sp>
        <p:nvSpPr>
          <p:cNvPr id="116" name="Shape 116"/>
          <p:cNvSpPr txBox="1">
            <a:spLocks noGrp="1"/>
          </p:cNvSpPr>
          <p:nvPr>
            <p:ph type="body" idx="2"/>
          </p:nvPr>
        </p:nvSpPr>
        <p:spPr>
          <a:xfrm>
            <a:off x="4832400" y="1152475"/>
            <a:ext cx="3999900" cy="3416400"/>
          </a:xfrm>
          <a:prstGeom prst="rect">
            <a:avLst/>
          </a:prstGeom>
        </p:spPr>
        <p:txBody>
          <a:bodyPr lIns="91425" tIns="91425" rIns="91425" bIns="91425" anchor="t" anchorCtr="0">
            <a:noAutofit/>
          </a:bodyPr>
          <a:lstStyle/>
          <a:p>
            <a:pPr lvl="0">
              <a:spcBef>
                <a:spcPts val="0"/>
              </a:spcBef>
              <a:buNone/>
            </a:pPr>
            <a:r>
              <a:rPr lang="en" dirty="0">
                <a:solidFill>
                  <a:schemeClr val="bg1"/>
                </a:solidFill>
              </a:rPr>
              <a:t>Moe’s:</a:t>
            </a:r>
          </a:p>
          <a:p>
            <a:pPr marL="514350" lvl="0" indent="-285750" rtl="0">
              <a:lnSpc>
                <a:spcPct val="150000"/>
              </a:lnSpc>
              <a:spcBef>
                <a:spcPts val="0"/>
              </a:spcBef>
              <a:buFont typeface="Arial" panose="020B0604020202020204" pitchFamily="34" charset="0"/>
              <a:buChar char="•"/>
            </a:pPr>
            <a:r>
              <a:rPr lang="en" dirty="0">
                <a:solidFill>
                  <a:schemeClr val="bg1"/>
                </a:solidFill>
              </a:rPr>
              <a:t>Mid to late 20’s</a:t>
            </a:r>
          </a:p>
          <a:p>
            <a:pPr marL="514350" lvl="0" indent="-285750" rtl="0">
              <a:lnSpc>
                <a:spcPct val="150000"/>
              </a:lnSpc>
              <a:spcBef>
                <a:spcPts val="0"/>
              </a:spcBef>
              <a:buFont typeface="Arial" panose="020B0604020202020204" pitchFamily="34" charset="0"/>
              <a:buChar char="•"/>
            </a:pPr>
            <a:r>
              <a:rPr lang="en" dirty="0">
                <a:solidFill>
                  <a:schemeClr val="bg1"/>
                </a:solidFill>
              </a:rPr>
              <a:t>Interpersonal skills</a:t>
            </a:r>
          </a:p>
          <a:p>
            <a:pPr marL="514350" lvl="0" indent="-285750" rtl="0">
              <a:lnSpc>
                <a:spcPct val="150000"/>
              </a:lnSpc>
              <a:spcBef>
                <a:spcPts val="0"/>
              </a:spcBef>
              <a:buFont typeface="Arial" panose="020B0604020202020204" pitchFamily="34" charset="0"/>
              <a:buChar char="•"/>
            </a:pPr>
            <a:r>
              <a:rPr lang="en" dirty="0">
                <a:solidFill>
                  <a:schemeClr val="bg1"/>
                </a:solidFill>
              </a:rPr>
              <a:t>Low Confidence</a:t>
            </a:r>
          </a:p>
          <a:p>
            <a:pPr marL="514350" lvl="0" indent="-285750" rtl="0">
              <a:lnSpc>
                <a:spcPct val="150000"/>
              </a:lnSpc>
              <a:spcBef>
                <a:spcPts val="0"/>
              </a:spcBef>
              <a:buFont typeface="Arial" panose="020B0604020202020204" pitchFamily="34" charset="0"/>
              <a:buChar char="•"/>
            </a:pPr>
            <a:r>
              <a:rPr lang="en" dirty="0">
                <a:solidFill>
                  <a:schemeClr val="bg1"/>
                </a:solidFill>
              </a:rPr>
              <a:t>Knowledgeable in store duties</a:t>
            </a:r>
          </a:p>
          <a:p>
            <a:pPr marL="514350" lvl="0" indent="-285750">
              <a:lnSpc>
                <a:spcPct val="150000"/>
              </a:lnSpc>
              <a:spcBef>
                <a:spcPts val="0"/>
              </a:spcBef>
              <a:buFont typeface="Arial" panose="020B0604020202020204" pitchFamily="34" charset="0"/>
              <a:buChar char="•"/>
            </a:pPr>
            <a:r>
              <a:rPr lang="en" dirty="0">
                <a:solidFill>
                  <a:schemeClr val="bg1"/>
                </a:solidFill>
              </a:rPr>
              <a:t>Few responsibilities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solidFill>
                  <a:schemeClr val="bg1"/>
                </a:solidFill>
              </a:rPr>
              <a:t>Manager Evaluation</a:t>
            </a:r>
          </a:p>
        </p:txBody>
      </p:sp>
      <p:sp>
        <p:nvSpPr>
          <p:cNvPr id="122" name="Shape 122"/>
          <p:cNvSpPr txBox="1">
            <a:spLocks noGrp="1"/>
          </p:cNvSpPr>
          <p:nvPr>
            <p:ph type="body" idx="1"/>
          </p:nvPr>
        </p:nvSpPr>
        <p:spPr>
          <a:xfrm>
            <a:off x="311700" y="1152475"/>
            <a:ext cx="3999900" cy="3416400"/>
          </a:xfrm>
          <a:prstGeom prst="rect">
            <a:avLst/>
          </a:prstGeom>
        </p:spPr>
        <p:txBody>
          <a:bodyPr lIns="91425" tIns="91425" rIns="91425" bIns="91425" anchor="t" anchorCtr="0">
            <a:noAutofit/>
          </a:bodyPr>
          <a:lstStyle/>
          <a:p>
            <a:pPr lvl="0" rtl="0">
              <a:lnSpc>
                <a:spcPct val="150000"/>
              </a:lnSpc>
              <a:spcBef>
                <a:spcPts val="0"/>
              </a:spcBef>
              <a:buNone/>
            </a:pPr>
            <a:r>
              <a:rPr lang="en" dirty="0">
                <a:solidFill>
                  <a:schemeClr val="bg1"/>
                </a:solidFill>
              </a:rPr>
              <a:t>Chipotle:</a:t>
            </a:r>
          </a:p>
          <a:p>
            <a:pPr marL="514350" lvl="0" indent="-285750" rtl="0">
              <a:lnSpc>
                <a:spcPct val="150000"/>
              </a:lnSpc>
              <a:spcBef>
                <a:spcPts val="0"/>
              </a:spcBef>
              <a:buFont typeface="Arial" panose="020B0604020202020204" pitchFamily="34" charset="0"/>
              <a:buChar char="•"/>
            </a:pPr>
            <a:r>
              <a:rPr lang="en" dirty="0">
                <a:solidFill>
                  <a:schemeClr val="bg1"/>
                </a:solidFill>
              </a:rPr>
              <a:t>Inexperienced </a:t>
            </a:r>
          </a:p>
          <a:p>
            <a:pPr marL="514350" lvl="0" indent="-285750" rtl="0">
              <a:lnSpc>
                <a:spcPct val="150000"/>
              </a:lnSpc>
              <a:spcBef>
                <a:spcPts val="0"/>
              </a:spcBef>
              <a:buFont typeface="Arial" panose="020B0604020202020204" pitchFamily="34" charset="0"/>
              <a:buChar char="•"/>
            </a:pPr>
            <a:r>
              <a:rPr lang="en" dirty="0">
                <a:solidFill>
                  <a:schemeClr val="bg1"/>
                </a:solidFill>
              </a:rPr>
              <a:t>Well liked by employees</a:t>
            </a:r>
          </a:p>
          <a:p>
            <a:pPr marL="514350" lvl="0" indent="-285750" rtl="0">
              <a:lnSpc>
                <a:spcPct val="150000"/>
              </a:lnSpc>
              <a:spcBef>
                <a:spcPts val="0"/>
              </a:spcBef>
              <a:buFont typeface="Arial" panose="020B0604020202020204" pitchFamily="34" charset="0"/>
              <a:buChar char="•"/>
            </a:pPr>
            <a:r>
              <a:rPr lang="en" dirty="0">
                <a:solidFill>
                  <a:schemeClr val="bg1"/>
                </a:solidFill>
              </a:rPr>
              <a:t>Has potential </a:t>
            </a:r>
          </a:p>
          <a:p>
            <a:pPr marL="514350" lvl="0" indent="-285750" rtl="0">
              <a:lnSpc>
                <a:spcPct val="150000"/>
              </a:lnSpc>
              <a:spcBef>
                <a:spcPts val="0"/>
              </a:spcBef>
              <a:buFont typeface="Arial" panose="020B0604020202020204" pitchFamily="34" charset="0"/>
              <a:buChar char="•"/>
            </a:pPr>
            <a:r>
              <a:rPr lang="en" dirty="0">
                <a:solidFill>
                  <a:schemeClr val="bg1"/>
                </a:solidFill>
              </a:rPr>
              <a:t>Good at enforcing some corporate policies</a:t>
            </a:r>
          </a:p>
          <a:p>
            <a:pPr lvl="0" rtl="0">
              <a:lnSpc>
                <a:spcPct val="150000"/>
              </a:lnSpc>
              <a:spcBef>
                <a:spcPts val="0"/>
              </a:spcBef>
              <a:buNone/>
            </a:pPr>
            <a:endParaRPr dirty="0">
              <a:solidFill>
                <a:schemeClr val="bg1"/>
              </a:solidFill>
            </a:endParaRPr>
          </a:p>
        </p:txBody>
      </p:sp>
      <p:sp>
        <p:nvSpPr>
          <p:cNvPr id="123" name="Shape 123"/>
          <p:cNvSpPr txBox="1">
            <a:spLocks noGrp="1"/>
          </p:cNvSpPr>
          <p:nvPr>
            <p:ph type="body" idx="2"/>
          </p:nvPr>
        </p:nvSpPr>
        <p:spPr>
          <a:xfrm>
            <a:off x="4832400" y="1152475"/>
            <a:ext cx="3999900" cy="3416400"/>
          </a:xfrm>
          <a:prstGeom prst="rect">
            <a:avLst/>
          </a:prstGeom>
        </p:spPr>
        <p:txBody>
          <a:bodyPr lIns="91425" tIns="91425" rIns="91425" bIns="91425" anchor="t" anchorCtr="0">
            <a:noAutofit/>
          </a:bodyPr>
          <a:lstStyle/>
          <a:p>
            <a:pPr lvl="0">
              <a:spcBef>
                <a:spcPts val="0"/>
              </a:spcBef>
              <a:buNone/>
            </a:pPr>
            <a:r>
              <a:rPr lang="en" dirty="0">
                <a:solidFill>
                  <a:schemeClr val="bg1"/>
                </a:solidFill>
              </a:rPr>
              <a:t>Moe’s:</a:t>
            </a:r>
          </a:p>
          <a:p>
            <a:pPr marL="514350" lvl="0" indent="-285750" rtl="0">
              <a:lnSpc>
                <a:spcPct val="150000"/>
              </a:lnSpc>
              <a:spcBef>
                <a:spcPts val="0"/>
              </a:spcBef>
              <a:buFont typeface="Arial" panose="020B0604020202020204" pitchFamily="34" charset="0"/>
              <a:buChar char="•"/>
            </a:pPr>
            <a:r>
              <a:rPr lang="en" dirty="0">
                <a:solidFill>
                  <a:schemeClr val="bg1"/>
                </a:solidFill>
              </a:rPr>
              <a:t>In-experienced</a:t>
            </a:r>
          </a:p>
          <a:p>
            <a:pPr marL="514350" lvl="0" indent="-285750" rtl="0">
              <a:lnSpc>
                <a:spcPct val="150000"/>
              </a:lnSpc>
              <a:spcBef>
                <a:spcPts val="0"/>
              </a:spcBef>
              <a:buFont typeface="Arial" panose="020B0604020202020204" pitchFamily="34" charset="0"/>
              <a:buChar char="•"/>
            </a:pPr>
            <a:r>
              <a:rPr lang="en" dirty="0">
                <a:solidFill>
                  <a:schemeClr val="bg1"/>
                </a:solidFill>
              </a:rPr>
              <a:t>Laissez faire</a:t>
            </a:r>
          </a:p>
          <a:p>
            <a:pPr marL="514350" lvl="0" indent="-285750" rtl="0">
              <a:lnSpc>
                <a:spcPct val="150000"/>
              </a:lnSpc>
              <a:spcBef>
                <a:spcPts val="0"/>
              </a:spcBef>
              <a:buFont typeface="Arial" panose="020B0604020202020204" pitchFamily="34" charset="0"/>
              <a:buChar char="•"/>
            </a:pPr>
            <a:r>
              <a:rPr lang="en" dirty="0">
                <a:solidFill>
                  <a:schemeClr val="bg1"/>
                </a:solidFill>
              </a:rPr>
              <a:t>Low potential</a:t>
            </a:r>
          </a:p>
          <a:p>
            <a:pPr marL="514350" lvl="0" indent="-285750">
              <a:spcBef>
                <a:spcPts val="0"/>
              </a:spcBef>
              <a:buFont typeface="Arial" panose="020B0604020202020204" pitchFamily="34" charset="0"/>
              <a:buChar char="•"/>
            </a:pPr>
            <a:r>
              <a:rPr lang="en" dirty="0">
                <a:solidFill>
                  <a:schemeClr val="bg1"/>
                </a:solidFill>
              </a:rPr>
              <a:t>Needs to be more invested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Areas for Improvement</a:t>
            </a:r>
          </a:p>
        </p:txBody>
      </p:sp>
      <p:sp>
        <p:nvSpPr>
          <p:cNvPr id="129" name="Shape 129"/>
          <p:cNvSpPr txBox="1">
            <a:spLocks noGrp="1"/>
          </p:cNvSpPr>
          <p:nvPr>
            <p:ph type="body" idx="1"/>
          </p:nvPr>
        </p:nvSpPr>
        <p:spPr>
          <a:xfrm>
            <a:off x="311700" y="1152475"/>
            <a:ext cx="4066500" cy="3416400"/>
          </a:xfrm>
          <a:prstGeom prst="rect">
            <a:avLst/>
          </a:prstGeom>
        </p:spPr>
        <p:txBody>
          <a:bodyPr lIns="91425" tIns="91425" rIns="91425" bIns="91425" anchor="t" anchorCtr="0">
            <a:noAutofit/>
          </a:bodyPr>
          <a:lstStyle/>
          <a:p>
            <a:pPr lvl="0" rtl="0">
              <a:lnSpc>
                <a:spcPct val="100000"/>
              </a:lnSpc>
              <a:spcBef>
                <a:spcPts val="0"/>
              </a:spcBef>
              <a:buNone/>
            </a:pPr>
            <a:r>
              <a:rPr lang="en" dirty="0"/>
              <a:t>Chipotle:</a:t>
            </a:r>
          </a:p>
          <a:p>
            <a:pPr marL="514350" lvl="0" indent="-285750" rtl="0">
              <a:lnSpc>
                <a:spcPct val="100000"/>
              </a:lnSpc>
              <a:spcBef>
                <a:spcPts val="0"/>
              </a:spcBef>
              <a:buFont typeface="Arial" panose="020B0604020202020204" pitchFamily="34" charset="0"/>
              <a:buChar char="•"/>
            </a:pPr>
            <a:r>
              <a:rPr lang="en" dirty="0"/>
              <a:t>Customer Turnover</a:t>
            </a:r>
          </a:p>
        </p:txBody>
      </p:sp>
      <p:sp>
        <p:nvSpPr>
          <p:cNvPr id="130" name="Shape 130"/>
          <p:cNvSpPr txBox="1"/>
          <p:nvPr/>
        </p:nvSpPr>
        <p:spPr>
          <a:xfrm>
            <a:off x="4591525" y="1152475"/>
            <a:ext cx="4240800" cy="3416400"/>
          </a:xfrm>
          <a:prstGeom prst="rect">
            <a:avLst/>
          </a:prstGeom>
          <a:noFill/>
          <a:ln>
            <a:noFill/>
          </a:ln>
        </p:spPr>
        <p:txBody>
          <a:bodyPr lIns="91425" tIns="91425" rIns="91425" bIns="91425" anchor="t" anchorCtr="0">
            <a:noAutofit/>
          </a:bodyPr>
          <a:lstStyle/>
          <a:p>
            <a:pPr lvl="0">
              <a:lnSpc>
                <a:spcPct val="150000"/>
              </a:lnSpc>
              <a:spcBef>
                <a:spcPts val="0"/>
              </a:spcBef>
              <a:buNone/>
            </a:pPr>
            <a:r>
              <a:rPr lang="en" sz="1800" dirty="0">
                <a:solidFill>
                  <a:schemeClr val="bg1"/>
                </a:solidFill>
              </a:rPr>
              <a:t>Moe’s:</a:t>
            </a:r>
          </a:p>
          <a:p>
            <a:pPr marL="400050" lvl="0" indent="-285750" rtl="0">
              <a:lnSpc>
                <a:spcPct val="150000"/>
              </a:lnSpc>
              <a:spcBef>
                <a:spcPts val="0"/>
              </a:spcBef>
              <a:buClr>
                <a:srgbClr val="B7B7B7"/>
              </a:buClr>
              <a:buSzPct val="100000"/>
              <a:buFont typeface="Arial" panose="020B0604020202020204" pitchFamily="34" charset="0"/>
              <a:buChar char="•"/>
            </a:pPr>
            <a:r>
              <a:rPr lang="en" sz="1800" dirty="0">
                <a:solidFill>
                  <a:schemeClr val="bg1"/>
                </a:solidFill>
              </a:rPr>
              <a:t>Expand ordering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National Store Differentiation</a:t>
            </a:r>
          </a:p>
        </p:txBody>
      </p:sp>
      <p:sp>
        <p:nvSpPr>
          <p:cNvPr id="136" name="Shape 136"/>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514350" lvl="0" indent="-285750" rtl="0">
              <a:spcBef>
                <a:spcPts val="0"/>
              </a:spcBef>
              <a:buFont typeface="Arial" panose="020B0604020202020204" pitchFamily="34" charset="0"/>
              <a:buChar char="•"/>
            </a:pPr>
            <a:r>
              <a:rPr lang="en" dirty="0"/>
              <a:t>More bureaucratic</a:t>
            </a:r>
          </a:p>
          <a:p>
            <a:pPr marL="514350" lvl="0" indent="-285750" rtl="0">
              <a:spcBef>
                <a:spcPts val="0"/>
              </a:spcBef>
              <a:buFont typeface="Arial" panose="020B0604020202020204" pitchFamily="34" charset="0"/>
              <a:buChar char="•"/>
            </a:pPr>
            <a:r>
              <a:rPr lang="en" dirty="0"/>
              <a:t>Uniform branding</a:t>
            </a:r>
          </a:p>
          <a:p>
            <a:pPr marL="514350" lvl="0" indent="-285750" rtl="0">
              <a:spcBef>
                <a:spcPts val="0"/>
              </a:spcBef>
              <a:buFont typeface="Arial" panose="020B0604020202020204" pitchFamily="34" charset="0"/>
              <a:buChar char="•"/>
            </a:pPr>
            <a:r>
              <a:rPr lang="en" dirty="0"/>
              <a:t>Special Offers </a:t>
            </a:r>
          </a:p>
          <a:p>
            <a:pPr marL="514350" lvl="0" indent="-285750" rtl="0">
              <a:spcBef>
                <a:spcPts val="0"/>
              </a:spcBef>
              <a:buFont typeface="Arial" panose="020B0604020202020204" pitchFamily="34" charset="0"/>
              <a:buChar char="•"/>
            </a:pPr>
            <a:r>
              <a:rPr lang="en" dirty="0"/>
              <a:t>Online ordering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pic>
        <p:nvPicPr>
          <p:cNvPr id="141" name="Shape 141" descr="Image result for chipotle vs moes"/>
          <p:cNvPicPr preferRelativeResize="0"/>
          <p:nvPr/>
        </p:nvPicPr>
        <p:blipFill>
          <a:blip r:embed="rId3">
            <a:alphaModFix/>
          </a:blip>
          <a:stretch>
            <a:fillRect/>
          </a:stretch>
        </p:blipFill>
        <p:spPr>
          <a:xfrm>
            <a:off x="239312" y="578450"/>
            <a:ext cx="8665375" cy="3868474"/>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Works Cited</a:t>
            </a:r>
          </a:p>
        </p:txBody>
      </p:sp>
      <p:sp>
        <p:nvSpPr>
          <p:cNvPr id="147" name="Shape 147"/>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u="sng">
                <a:solidFill>
                  <a:schemeClr val="hlink"/>
                </a:solidFill>
                <a:hlinkClick r:id="rId3"/>
              </a:rPr>
              <a:t>https://www.fool.com/investing/high-growth/2015/08/29/can-you-believe-this-is-americas-favorite-mexican.aspx</a:t>
            </a:r>
          </a:p>
          <a:p>
            <a:pPr lvl="0">
              <a:spcBef>
                <a:spcPts val="0"/>
              </a:spcBef>
              <a:buNone/>
            </a:pPr>
            <a:r>
              <a:rPr lang="en" u="sng">
                <a:solidFill>
                  <a:schemeClr val="hlink"/>
                </a:solidFill>
                <a:hlinkClick r:id="rId4"/>
              </a:rPr>
              <a:t>https://www.moes.com/food/honestly-awesome-food/</a:t>
            </a:r>
          </a:p>
          <a:p>
            <a:pPr lvl="0">
              <a:spcBef>
                <a:spcPts val="0"/>
              </a:spcBef>
              <a:buNone/>
            </a:pPr>
            <a:endParaRPr/>
          </a:p>
          <a:p>
            <a:pPr lvl="0">
              <a:spcBef>
                <a:spcPts val="0"/>
              </a:spcBef>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744575"/>
            <a:ext cx="8520600" cy="2052600"/>
          </a:xfrm>
          <a:prstGeom prst="rect">
            <a:avLst/>
          </a:prstGeom>
        </p:spPr>
        <p:txBody>
          <a:bodyPr lIns="91425" tIns="91425" rIns="91425" bIns="91425" anchor="b" anchorCtr="0">
            <a:noAutofit/>
          </a:bodyPr>
          <a:lstStyle/>
          <a:p>
            <a:pPr lvl="0">
              <a:spcBef>
                <a:spcPts val="0"/>
              </a:spcBef>
              <a:buNone/>
            </a:pPr>
            <a:r>
              <a:rPr lang="en" dirty="0"/>
              <a:t>Chipotle VS. Moes</a:t>
            </a:r>
          </a:p>
        </p:txBody>
      </p:sp>
      <p:sp>
        <p:nvSpPr>
          <p:cNvPr id="55" name="Shape 55"/>
          <p:cNvSpPr txBox="1">
            <a:spLocks noGrp="1"/>
          </p:cNvSpPr>
          <p:nvPr>
            <p:ph type="subTitle" idx="1"/>
          </p:nvPr>
        </p:nvSpPr>
        <p:spPr>
          <a:xfrm>
            <a:off x="311700" y="2834125"/>
            <a:ext cx="8520600" cy="792600"/>
          </a:xfrm>
          <a:prstGeom prst="rect">
            <a:avLst/>
          </a:prstGeom>
        </p:spPr>
        <p:txBody>
          <a:bodyPr lIns="91425" tIns="91425" rIns="91425" bIns="91425" anchor="t" anchorCtr="0">
            <a:noAutofit/>
          </a:bodyPr>
          <a:lstStyle/>
          <a:p>
            <a:pPr lvl="0">
              <a:spcBef>
                <a:spcPts val="0"/>
              </a:spcBef>
              <a:buNone/>
            </a:pPr>
            <a:r>
              <a:rPr lang="en" sz="1800" dirty="0">
                <a:solidFill>
                  <a:schemeClr val="bg1"/>
                </a:solidFill>
              </a:rPr>
              <a:t>By: Nicole Katz, Kyle Pizzolato, Evan Kalen, Joe Triantis</a:t>
            </a:r>
            <a:r>
              <a:rPr lang="en" dirty="0">
                <a:solidFill>
                  <a:schemeClr val="bg1"/>
                </a:solidFill>
              </a:rPr>
              <a:t> </a:t>
            </a:r>
          </a:p>
        </p:txBody>
      </p:sp>
      <p:pic>
        <p:nvPicPr>
          <p:cNvPr id="56" name="Shape 56" descr="Image result for chipotle"/>
          <p:cNvPicPr preferRelativeResize="0"/>
          <p:nvPr/>
        </p:nvPicPr>
        <p:blipFill>
          <a:blip r:embed="rId3">
            <a:alphaModFix/>
          </a:blip>
          <a:stretch>
            <a:fillRect/>
          </a:stretch>
        </p:blipFill>
        <p:spPr>
          <a:xfrm>
            <a:off x="311700" y="326950"/>
            <a:ext cx="4315600" cy="1081525"/>
          </a:xfrm>
          <a:prstGeom prst="rect">
            <a:avLst/>
          </a:prstGeom>
          <a:noFill/>
          <a:ln>
            <a:noFill/>
          </a:ln>
        </p:spPr>
      </p:pic>
      <p:pic>
        <p:nvPicPr>
          <p:cNvPr id="57" name="Shape 57" descr="Image result for moes"/>
          <p:cNvPicPr preferRelativeResize="0"/>
          <p:nvPr/>
        </p:nvPicPr>
        <p:blipFill>
          <a:blip r:embed="rId4">
            <a:alphaModFix/>
          </a:blip>
          <a:stretch>
            <a:fillRect/>
          </a:stretch>
        </p:blipFill>
        <p:spPr>
          <a:xfrm>
            <a:off x="6380075" y="199200"/>
            <a:ext cx="2452224" cy="183917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Company Overview: Chipotle</a:t>
            </a:r>
          </a:p>
        </p:txBody>
      </p:sp>
      <p:sp>
        <p:nvSpPr>
          <p:cNvPr id="63" name="Shape 63"/>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514350" lvl="0" indent="-285750" rtl="0">
              <a:lnSpc>
                <a:spcPct val="100000"/>
              </a:lnSpc>
              <a:spcBef>
                <a:spcPts val="0"/>
              </a:spcBef>
              <a:buFont typeface="Arial" panose="020B0604020202020204" pitchFamily="34" charset="0"/>
              <a:buChar char="•"/>
            </a:pPr>
            <a:r>
              <a:rPr lang="en" dirty="0"/>
              <a:t>Founder and CEO, Steve Ells went to Culinary Institute of America</a:t>
            </a:r>
          </a:p>
          <a:p>
            <a:pPr marL="514350" lvl="0" indent="-285750" rtl="0">
              <a:lnSpc>
                <a:spcPct val="100000"/>
              </a:lnSpc>
              <a:spcBef>
                <a:spcPts val="0"/>
              </a:spcBef>
              <a:buFont typeface="Arial" panose="020B0604020202020204" pitchFamily="34" charset="0"/>
              <a:buChar char="•"/>
            </a:pPr>
            <a:r>
              <a:rPr lang="en" dirty="0"/>
              <a:t>Uses high quality ingredients</a:t>
            </a:r>
          </a:p>
          <a:p>
            <a:pPr marL="514350" lvl="0" indent="-285750" rtl="0">
              <a:lnSpc>
                <a:spcPct val="100000"/>
              </a:lnSpc>
              <a:spcBef>
                <a:spcPts val="0"/>
              </a:spcBef>
              <a:buFont typeface="Arial" panose="020B0604020202020204" pitchFamily="34" charset="0"/>
              <a:buChar char="•"/>
            </a:pPr>
            <a:r>
              <a:rPr lang="en" dirty="0"/>
              <a:t>Music matters</a:t>
            </a:r>
          </a:p>
          <a:p>
            <a:pPr marL="514350" lvl="0" indent="-285750" rtl="0">
              <a:lnSpc>
                <a:spcPct val="100000"/>
              </a:lnSpc>
              <a:spcBef>
                <a:spcPts val="0"/>
              </a:spcBef>
              <a:buFont typeface="Arial" panose="020B0604020202020204" pitchFamily="34" charset="0"/>
              <a:buChar char="•"/>
            </a:pPr>
            <a:r>
              <a:rPr lang="en" dirty="0"/>
              <a:t>2,010 stores</a:t>
            </a:r>
          </a:p>
          <a:p>
            <a:pPr marL="514350" lvl="0" indent="-285750">
              <a:lnSpc>
                <a:spcPct val="100000"/>
              </a:lnSpc>
              <a:spcBef>
                <a:spcPts val="0"/>
              </a:spcBef>
              <a:buFont typeface="Arial" panose="020B0604020202020204" pitchFamily="34" charset="0"/>
              <a:buChar char="•"/>
            </a:pPr>
            <a:r>
              <a:rPr lang="en" dirty="0"/>
              <a:t>Mission statement: “Food with integrity is our commitment to finding the very best ingredients raised with respect for the animals, the environment and the farmers”.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Company Overview: Moes</a:t>
            </a:r>
          </a:p>
        </p:txBody>
      </p:sp>
      <p:sp>
        <p:nvSpPr>
          <p:cNvPr id="69" name="Shape 69"/>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514350" lvl="0" indent="-285750" rtl="0">
              <a:spcBef>
                <a:spcPts val="0"/>
              </a:spcBef>
              <a:buFont typeface="Arial" panose="020B0604020202020204" pitchFamily="34" charset="0"/>
              <a:buChar char="•"/>
            </a:pPr>
            <a:r>
              <a:rPr lang="en" dirty="0"/>
              <a:t>Fresh and healthy ingredients</a:t>
            </a:r>
          </a:p>
          <a:p>
            <a:pPr marL="514350" lvl="0" indent="-285750" rtl="0">
              <a:spcBef>
                <a:spcPts val="0"/>
              </a:spcBef>
              <a:buFont typeface="Arial" panose="020B0604020202020204" pitchFamily="34" charset="0"/>
              <a:buChar char="•"/>
            </a:pPr>
            <a:r>
              <a:rPr lang="en" dirty="0"/>
              <a:t>Partnered with BJ’s Wholesale Club</a:t>
            </a:r>
          </a:p>
          <a:p>
            <a:pPr marL="514350" lvl="0" indent="-285750" rtl="0">
              <a:spcBef>
                <a:spcPts val="0"/>
              </a:spcBef>
              <a:buFont typeface="Arial" panose="020B0604020202020204" pitchFamily="34" charset="0"/>
              <a:buChar char="•"/>
            </a:pPr>
            <a:r>
              <a:rPr lang="en" dirty="0"/>
              <a:t>Enthusiastic welcome</a:t>
            </a:r>
          </a:p>
          <a:p>
            <a:pPr marL="514350" lvl="0" indent="-285750" rtl="0">
              <a:spcBef>
                <a:spcPts val="0"/>
              </a:spcBef>
              <a:buFont typeface="Arial" panose="020B0604020202020204" pitchFamily="34" charset="0"/>
              <a:buChar char="•"/>
            </a:pPr>
            <a:r>
              <a:rPr lang="en" dirty="0"/>
              <a:t>600 stores</a:t>
            </a:r>
          </a:p>
          <a:p>
            <a:pPr marL="514350" lvl="0" indent="-285750" rtl="0">
              <a:spcBef>
                <a:spcPts val="0"/>
              </a:spcBef>
              <a:buFont typeface="Arial" panose="020B0604020202020204" pitchFamily="34" charset="0"/>
              <a:buChar char="•"/>
            </a:pPr>
            <a:r>
              <a:rPr lang="en" dirty="0"/>
              <a:t>Mission statement: “To provide a one-of-a-kind experience that energizes everyone with an enthusiastic welcome, exceptional service, awesome food, killer tunes, and an unforgettable time”.</a:t>
            </a:r>
          </a:p>
          <a:p>
            <a:pPr marL="285750" lvl="0" indent="-285750">
              <a:spcBef>
                <a:spcPts val="0"/>
              </a:spcBef>
              <a:buFont typeface="Arial" panose="020B0604020202020204" pitchFamily="34" charset="0"/>
              <a:buChar char="•"/>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Corporate Policies: Chipotle</a:t>
            </a:r>
          </a:p>
        </p:txBody>
      </p:sp>
      <p:sp>
        <p:nvSpPr>
          <p:cNvPr id="75" name="Shape 75"/>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514350" lvl="0" indent="-285750" rtl="0">
              <a:lnSpc>
                <a:spcPct val="150000"/>
              </a:lnSpc>
              <a:spcBef>
                <a:spcPts val="0"/>
              </a:spcBef>
              <a:buFont typeface="Arial" panose="020B0604020202020204" pitchFamily="34" charset="0"/>
              <a:buChar char="•"/>
            </a:pPr>
            <a:r>
              <a:rPr lang="en" dirty="0"/>
              <a:t>Temperature checks prior/post peak times</a:t>
            </a:r>
          </a:p>
          <a:p>
            <a:pPr marL="514350" lvl="0" indent="-285750" rtl="0">
              <a:lnSpc>
                <a:spcPct val="150000"/>
              </a:lnSpc>
              <a:spcBef>
                <a:spcPts val="0"/>
              </a:spcBef>
              <a:buFont typeface="Arial" panose="020B0604020202020204" pitchFamily="34" charset="0"/>
              <a:buChar char="•"/>
            </a:pPr>
            <a:r>
              <a:rPr lang="en" dirty="0"/>
              <a:t>SSR: Oversight/SOPs</a:t>
            </a:r>
          </a:p>
          <a:p>
            <a:pPr marL="514350" lvl="0" indent="-285750" rtl="0">
              <a:lnSpc>
                <a:spcPct val="150000"/>
              </a:lnSpc>
              <a:spcBef>
                <a:spcPts val="0"/>
              </a:spcBef>
              <a:buFont typeface="Arial" panose="020B0604020202020204" pitchFamily="34" charset="0"/>
              <a:buChar char="•"/>
            </a:pPr>
            <a:r>
              <a:rPr lang="en" dirty="0"/>
              <a:t>Store cleanliness</a:t>
            </a:r>
          </a:p>
          <a:p>
            <a:pPr marL="514350" lvl="0" indent="-285750" rtl="0">
              <a:lnSpc>
                <a:spcPct val="150000"/>
              </a:lnSpc>
              <a:spcBef>
                <a:spcPts val="0"/>
              </a:spcBef>
              <a:buFont typeface="Arial" panose="020B0604020202020204" pitchFamily="34" charset="0"/>
              <a:buChar char="•"/>
            </a:pPr>
            <a:r>
              <a:rPr lang="en" dirty="0"/>
              <a:t>Employee hygiene</a:t>
            </a:r>
          </a:p>
          <a:p>
            <a:pPr marL="514350" lvl="0" indent="-285750" rtl="0">
              <a:lnSpc>
                <a:spcPct val="150000"/>
              </a:lnSpc>
              <a:spcBef>
                <a:spcPts val="0"/>
              </a:spcBef>
              <a:buFont typeface="Arial" panose="020B0604020202020204" pitchFamily="34" charset="0"/>
              <a:buChar char="•"/>
            </a:pPr>
            <a:r>
              <a:rPr lang="en" dirty="0"/>
              <a:t>Dress Code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Corporate Policies: Moe’s </a:t>
            </a:r>
          </a:p>
          <a:p>
            <a:pPr lvl="0">
              <a:spcBef>
                <a:spcPts val="0"/>
              </a:spcBef>
              <a:buNone/>
            </a:pPr>
            <a:endParaRPr/>
          </a:p>
        </p:txBody>
      </p:sp>
      <p:sp>
        <p:nvSpPr>
          <p:cNvPr id="81" name="Shape 81"/>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514350" lvl="0" indent="-285750" rtl="0">
              <a:lnSpc>
                <a:spcPct val="150000"/>
              </a:lnSpc>
              <a:spcBef>
                <a:spcPts val="0"/>
              </a:spcBef>
              <a:buFont typeface="Arial" panose="020B0604020202020204" pitchFamily="34" charset="0"/>
              <a:buChar char="•"/>
            </a:pPr>
            <a:r>
              <a:rPr lang="en" dirty="0"/>
              <a:t>Manager certification/online training </a:t>
            </a:r>
          </a:p>
          <a:p>
            <a:pPr marL="514350" lvl="0" indent="-285750" rtl="0">
              <a:lnSpc>
                <a:spcPct val="150000"/>
              </a:lnSpc>
              <a:spcBef>
                <a:spcPts val="0"/>
              </a:spcBef>
              <a:buFont typeface="Arial" panose="020B0604020202020204" pitchFamily="34" charset="0"/>
              <a:buChar char="•"/>
            </a:pPr>
            <a:r>
              <a:rPr lang="en" dirty="0"/>
              <a:t>Cleaning day &amp; night</a:t>
            </a:r>
          </a:p>
          <a:p>
            <a:pPr marL="514350" lvl="0" indent="-285750" rtl="0">
              <a:lnSpc>
                <a:spcPct val="150000"/>
              </a:lnSpc>
              <a:spcBef>
                <a:spcPts val="0"/>
              </a:spcBef>
              <a:buFont typeface="Arial" panose="020B0604020202020204" pitchFamily="34" charset="0"/>
              <a:buChar char="•"/>
            </a:pPr>
            <a:r>
              <a:rPr lang="en" dirty="0"/>
              <a:t>“Do not close stores early”</a:t>
            </a:r>
          </a:p>
          <a:p>
            <a:pPr marL="514350" lvl="0" indent="-285750" rtl="0">
              <a:lnSpc>
                <a:spcPct val="150000"/>
              </a:lnSpc>
              <a:spcBef>
                <a:spcPts val="0"/>
              </a:spcBef>
              <a:buFont typeface="Arial" panose="020B0604020202020204" pitchFamily="34" charset="0"/>
              <a:buChar char="•"/>
            </a:pPr>
            <a:r>
              <a:rPr lang="en" dirty="0"/>
              <a:t>Meals prepared in 3 min and 30 seconds</a:t>
            </a:r>
          </a:p>
          <a:p>
            <a:pPr marL="514350" lvl="0" indent="-285750" rtl="0">
              <a:lnSpc>
                <a:spcPct val="150000"/>
              </a:lnSpc>
              <a:spcBef>
                <a:spcPts val="0"/>
              </a:spcBef>
              <a:buFont typeface="Arial" panose="020B0604020202020204" pitchFamily="34" charset="0"/>
              <a:buChar char="•"/>
            </a:pPr>
            <a:r>
              <a:rPr lang="en" dirty="0"/>
              <a:t>Dress code</a:t>
            </a:r>
          </a:p>
          <a:p>
            <a:pPr marL="514350" lvl="0" indent="-285750" rtl="0">
              <a:lnSpc>
                <a:spcPct val="150000"/>
              </a:lnSpc>
              <a:spcBef>
                <a:spcPts val="0"/>
              </a:spcBef>
              <a:buFont typeface="Arial" panose="020B0604020202020204" pitchFamily="34" charset="0"/>
              <a:buChar char="•"/>
            </a:pPr>
            <a:r>
              <a:rPr lang="en" dirty="0"/>
              <a:t>No sickness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Corporate Culture</a:t>
            </a:r>
          </a:p>
        </p:txBody>
      </p:sp>
      <p:sp>
        <p:nvSpPr>
          <p:cNvPr id="87" name="Shape 87"/>
          <p:cNvSpPr txBox="1">
            <a:spLocks noGrp="1"/>
          </p:cNvSpPr>
          <p:nvPr>
            <p:ph type="body" idx="1"/>
          </p:nvPr>
        </p:nvSpPr>
        <p:spPr>
          <a:xfrm>
            <a:off x="311700" y="1152475"/>
            <a:ext cx="2958000" cy="3416400"/>
          </a:xfrm>
          <a:prstGeom prst="rect">
            <a:avLst/>
          </a:prstGeom>
        </p:spPr>
        <p:txBody>
          <a:bodyPr lIns="91425" tIns="91425" rIns="91425" bIns="91425" anchor="t" anchorCtr="0">
            <a:noAutofit/>
          </a:bodyPr>
          <a:lstStyle/>
          <a:p>
            <a:pPr lvl="0" algn="ctr" rtl="0">
              <a:spcBef>
                <a:spcPts val="0"/>
              </a:spcBef>
            </a:pPr>
            <a:r>
              <a:rPr lang="en" u="sng" dirty="0"/>
              <a:t>Chipotle</a:t>
            </a:r>
          </a:p>
          <a:p>
            <a:pPr marL="514350" lvl="0" indent="-285750" rtl="0">
              <a:spcBef>
                <a:spcPts val="0"/>
              </a:spcBef>
              <a:buFont typeface="Arial" panose="020B0604020202020204" pitchFamily="34" charset="0"/>
              <a:buChar char="•"/>
            </a:pPr>
            <a:r>
              <a:rPr lang="en" dirty="0"/>
              <a:t>Corporate is very strict</a:t>
            </a:r>
          </a:p>
          <a:p>
            <a:pPr marL="514350" lvl="0" indent="-285750" rtl="0">
              <a:spcBef>
                <a:spcPts val="0"/>
              </a:spcBef>
              <a:buFont typeface="Arial" panose="020B0604020202020204" pitchFamily="34" charset="0"/>
              <a:buChar char="•"/>
            </a:pPr>
            <a:r>
              <a:rPr lang="en" dirty="0"/>
              <a:t>Hygiene/sanitation important</a:t>
            </a:r>
          </a:p>
          <a:p>
            <a:pPr marL="514350" lvl="0" indent="-285750" rtl="0">
              <a:spcBef>
                <a:spcPts val="0"/>
              </a:spcBef>
              <a:buFont typeface="Arial" panose="020B0604020202020204" pitchFamily="34" charset="0"/>
              <a:buChar char="•"/>
            </a:pPr>
            <a:r>
              <a:rPr lang="en" dirty="0"/>
              <a:t>Efficiency</a:t>
            </a:r>
          </a:p>
          <a:p>
            <a:pPr marL="514350" lvl="0" indent="-285750">
              <a:spcBef>
                <a:spcPts val="0"/>
              </a:spcBef>
              <a:buFont typeface="Arial" panose="020B0604020202020204" pitchFamily="34" charset="0"/>
              <a:buChar char="•"/>
            </a:pPr>
            <a:r>
              <a:rPr lang="en" dirty="0"/>
              <a:t>Top performers</a:t>
            </a:r>
          </a:p>
        </p:txBody>
      </p:sp>
      <p:sp>
        <p:nvSpPr>
          <p:cNvPr id="88" name="Shape 88"/>
          <p:cNvSpPr txBox="1"/>
          <p:nvPr/>
        </p:nvSpPr>
        <p:spPr>
          <a:xfrm>
            <a:off x="3885925" y="1282725"/>
            <a:ext cx="4640400" cy="3416400"/>
          </a:xfrm>
          <a:prstGeom prst="rect">
            <a:avLst/>
          </a:prstGeom>
          <a:noFill/>
          <a:ln>
            <a:noFill/>
          </a:ln>
        </p:spPr>
        <p:txBody>
          <a:bodyPr lIns="91425" tIns="91425" rIns="91425" bIns="91425" anchor="t" anchorCtr="0">
            <a:noAutofit/>
          </a:bodyPr>
          <a:lstStyle/>
          <a:p>
            <a:pPr lvl="0" algn="ctr" rtl="0">
              <a:lnSpc>
                <a:spcPct val="115000"/>
              </a:lnSpc>
              <a:spcBef>
                <a:spcPts val="0"/>
              </a:spcBef>
              <a:spcAft>
                <a:spcPts val="1600"/>
              </a:spcAft>
              <a:buNone/>
            </a:pPr>
            <a:r>
              <a:rPr lang="en" sz="1800" u="sng" dirty="0">
                <a:solidFill>
                  <a:schemeClr val="bg1"/>
                </a:solidFill>
              </a:rPr>
              <a:t>Moe’s</a:t>
            </a:r>
          </a:p>
          <a:p>
            <a:pPr marL="457200" lvl="0" indent="-342900" rtl="0">
              <a:lnSpc>
                <a:spcPct val="115000"/>
              </a:lnSpc>
              <a:spcBef>
                <a:spcPts val="0"/>
              </a:spcBef>
              <a:spcAft>
                <a:spcPts val="1600"/>
              </a:spcAft>
              <a:buClr>
                <a:schemeClr val="lt2"/>
              </a:buClr>
              <a:buSzPct val="100000"/>
              <a:buFont typeface="Arial" panose="020B0604020202020204" pitchFamily="34" charset="0"/>
              <a:buChar char="•"/>
            </a:pPr>
            <a:r>
              <a:rPr lang="en" sz="1800" dirty="0">
                <a:solidFill>
                  <a:schemeClr val="bg1"/>
                </a:solidFill>
              </a:rPr>
              <a:t>Corporate visits occasionally</a:t>
            </a:r>
          </a:p>
          <a:p>
            <a:pPr marL="457200" lvl="0" indent="-342900" rtl="0">
              <a:lnSpc>
                <a:spcPct val="115000"/>
              </a:lnSpc>
              <a:spcBef>
                <a:spcPts val="0"/>
              </a:spcBef>
              <a:spcAft>
                <a:spcPts val="1600"/>
              </a:spcAft>
              <a:buClr>
                <a:schemeClr val="lt2"/>
              </a:buClr>
              <a:buSzPct val="100000"/>
              <a:buFont typeface="Arial" panose="020B0604020202020204" pitchFamily="34" charset="0"/>
              <a:buChar char="•"/>
            </a:pPr>
            <a:r>
              <a:rPr lang="en" sz="1800" dirty="0">
                <a:solidFill>
                  <a:schemeClr val="bg1"/>
                </a:solidFill>
              </a:rPr>
              <a:t>Hygiene/sanitation important</a:t>
            </a:r>
          </a:p>
          <a:p>
            <a:pPr marL="457200" lvl="0" indent="-342900" rtl="0">
              <a:lnSpc>
                <a:spcPct val="115000"/>
              </a:lnSpc>
              <a:spcBef>
                <a:spcPts val="0"/>
              </a:spcBef>
              <a:spcAft>
                <a:spcPts val="1600"/>
              </a:spcAft>
              <a:buClr>
                <a:schemeClr val="lt2"/>
              </a:buClr>
              <a:buSzPct val="100000"/>
              <a:buFont typeface="Arial" panose="020B0604020202020204" pitchFamily="34" charset="0"/>
              <a:buChar char="•"/>
            </a:pPr>
            <a:r>
              <a:rPr lang="en" sz="1800" dirty="0">
                <a:solidFill>
                  <a:schemeClr val="bg1"/>
                </a:solidFill>
              </a:rPr>
              <a:t>Interpersonal skills</a:t>
            </a:r>
          </a:p>
          <a:p>
            <a:pPr marL="457200" lvl="0" indent="-342900" rtl="0">
              <a:lnSpc>
                <a:spcPct val="115000"/>
              </a:lnSpc>
              <a:spcBef>
                <a:spcPts val="0"/>
              </a:spcBef>
              <a:spcAft>
                <a:spcPts val="1600"/>
              </a:spcAft>
              <a:buClr>
                <a:schemeClr val="lt2"/>
              </a:buClr>
              <a:buSzPct val="100000"/>
              <a:buFont typeface="Arial" panose="020B0604020202020204" pitchFamily="34" charset="0"/>
              <a:buChar char="•"/>
            </a:pPr>
            <a:r>
              <a:rPr lang="en" sz="1800" dirty="0">
                <a:solidFill>
                  <a:schemeClr val="bg1"/>
                </a:solidFill>
              </a:rPr>
              <a:t>Speed of delivery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dirty="0"/>
              <a:t>Trends: Reward Program</a:t>
            </a:r>
          </a:p>
        </p:txBody>
      </p:sp>
      <p:sp>
        <p:nvSpPr>
          <p:cNvPr id="94" name="Shape 94"/>
          <p:cNvSpPr txBox="1">
            <a:spLocks noGrp="1"/>
          </p:cNvSpPr>
          <p:nvPr>
            <p:ph type="body" idx="1"/>
          </p:nvPr>
        </p:nvSpPr>
        <p:spPr>
          <a:xfrm>
            <a:off x="311700" y="1152475"/>
            <a:ext cx="4278600" cy="3714300"/>
          </a:xfrm>
          <a:prstGeom prst="rect">
            <a:avLst/>
          </a:prstGeom>
        </p:spPr>
        <p:txBody>
          <a:bodyPr lIns="91425" tIns="91425" rIns="91425" bIns="91425" anchor="t" anchorCtr="0">
            <a:noAutofit/>
          </a:bodyPr>
          <a:lstStyle/>
          <a:p>
            <a:pPr lvl="0" algn="ctr" rtl="0">
              <a:spcBef>
                <a:spcPts val="0"/>
              </a:spcBef>
              <a:buNone/>
            </a:pPr>
            <a:r>
              <a:rPr lang="en" u="sng" dirty="0"/>
              <a:t>Chipotle</a:t>
            </a:r>
          </a:p>
          <a:p>
            <a:pPr marL="514350" lvl="0" indent="-285750" rtl="0">
              <a:spcBef>
                <a:spcPts val="0"/>
              </a:spcBef>
              <a:buFont typeface="Arial" panose="020B0604020202020204" pitchFamily="34" charset="0"/>
              <a:buChar char="•"/>
            </a:pPr>
            <a:r>
              <a:rPr lang="en" dirty="0"/>
              <a:t>Temporary rewards program (Chiptopia)</a:t>
            </a:r>
          </a:p>
          <a:p>
            <a:pPr marL="514350" lvl="0" indent="-285750" rtl="0">
              <a:spcBef>
                <a:spcPts val="0"/>
              </a:spcBef>
              <a:buFont typeface="Arial" panose="020B0604020202020204" pitchFamily="34" charset="0"/>
              <a:buChar char="•"/>
            </a:pPr>
            <a:r>
              <a:rPr lang="en" dirty="0"/>
              <a:t>Free membership </a:t>
            </a:r>
          </a:p>
          <a:p>
            <a:pPr marL="514350" lvl="0" indent="-285750" rtl="0">
              <a:spcBef>
                <a:spcPts val="0"/>
              </a:spcBef>
              <a:buFont typeface="Arial" panose="020B0604020202020204" pitchFamily="34" charset="0"/>
              <a:buChar char="•"/>
            </a:pPr>
            <a:r>
              <a:rPr lang="en" dirty="0"/>
              <a:t>Exclusive coupons to members</a:t>
            </a:r>
          </a:p>
          <a:p>
            <a:pPr marL="514350" lvl="0" indent="-285750" rtl="0">
              <a:spcBef>
                <a:spcPts val="0"/>
              </a:spcBef>
              <a:buFont typeface="Arial" panose="020B0604020202020204" pitchFamily="34" charset="0"/>
              <a:buChar char="•"/>
            </a:pPr>
            <a:r>
              <a:rPr lang="en" dirty="0"/>
              <a:t>Different statuses can be achieved through each purchase</a:t>
            </a:r>
          </a:p>
          <a:p>
            <a:pPr marL="971550" lvl="1" indent="-285750">
              <a:spcBef>
                <a:spcPts val="0"/>
              </a:spcBef>
              <a:buFont typeface="Arial" panose="020B0604020202020204" pitchFamily="34" charset="0"/>
              <a:buChar char="•"/>
            </a:pPr>
            <a:r>
              <a:rPr lang="en" dirty="0">
                <a:solidFill>
                  <a:schemeClr val="bg1"/>
                </a:solidFill>
              </a:rPr>
              <a:t>Status offers certain rewards like free entree</a:t>
            </a:r>
          </a:p>
        </p:txBody>
      </p:sp>
      <p:sp>
        <p:nvSpPr>
          <p:cNvPr id="95" name="Shape 95"/>
          <p:cNvSpPr txBox="1"/>
          <p:nvPr/>
        </p:nvSpPr>
        <p:spPr>
          <a:xfrm>
            <a:off x="4502125" y="1152475"/>
            <a:ext cx="4011600" cy="3588600"/>
          </a:xfrm>
          <a:prstGeom prst="rect">
            <a:avLst/>
          </a:prstGeom>
          <a:noFill/>
          <a:ln>
            <a:noFill/>
          </a:ln>
        </p:spPr>
        <p:txBody>
          <a:bodyPr lIns="91425" tIns="91425" rIns="91425" bIns="91425" anchor="t" anchorCtr="0">
            <a:noAutofit/>
          </a:bodyPr>
          <a:lstStyle/>
          <a:p>
            <a:pPr lvl="0" algn="ctr" rtl="0">
              <a:lnSpc>
                <a:spcPct val="115000"/>
              </a:lnSpc>
              <a:spcBef>
                <a:spcPts val="0"/>
              </a:spcBef>
              <a:spcAft>
                <a:spcPts val="1600"/>
              </a:spcAft>
              <a:buNone/>
            </a:pPr>
            <a:r>
              <a:rPr lang="en" sz="1800" u="sng" dirty="0">
                <a:solidFill>
                  <a:schemeClr val="bg1"/>
                </a:solidFill>
              </a:rPr>
              <a:t>Moe’s</a:t>
            </a:r>
          </a:p>
          <a:p>
            <a:pPr marL="400050" lvl="0" indent="-285750" rtl="0">
              <a:lnSpc>
                <a:spcPct val="115000"/>
              </a:lnSpc>
              <a:spcBef>
                <a:spcPts val="0"/>
              </a:spcBef>
              <a:spcAft>
                <a:spcPts val="1600"/>
              </a:spcAft>
              <a:buClr>
                <a:schemeClr val="lt2"/>
              </a:buClr>
              <a:buSzPct val="100000"/>
              <a:buFont typeface="Arial" panose="020B0604020202020204" pitchFamily="34" charset="0"/>
              <a:buChar char="•"/>
            </a:pPr>
            <a:r>
              <a:rPr lang="en" sz="1800" dirty="0">
                <a:solidFill>
                  <a:schemeClr val="bg1"/>
                </a:solidFill>
              </a:rPr>
              <a:t>Offers customer loyalty program (Rockin’ Rewards)</a:t>
            </a:r>
          </a:p>
          <a:p>
            <a:pPr marL="400050" lvl="0" indent="-285750" rtl="0">
              <a:lnSpc>
                <a:spcPct val="115000"/>
              </a:lnSpc>
              <a:spcBef>
                <a:spcPts val="0"/>
              </a:spcBef>
              <a:spcAft>
                <a:spcPts val="1600"/>
              </a:spcAft>
              <a:buClr>
                <a:schemeClr val="lt2"/>
              </a:buClr>
              <a:buSzPct val="100000"/>
              <a:buFont typeface="Arial" panose="020B0604020202020204" pitchFamily="34" charset="0"/>
              <a:buChar char="•"/>
            </a:pPr>
            <a:r>
              <a:rPr lang="en" sz="1800" dirty="0">
                <a:solidFill>
                  <a:schemeClr val="bg1"/>
                </a:solidFill>
              </a:rPr>
              <a:t>Free membership</a:t>
            </a:r>
          </a:p>
          <a:p>
            <a:pPr marL="400050" lvl="0" indent="-285750" rtl="0">
              <a:lnSpc>
                <a:spcPct val="115000"/>
              </a:lnSpc>
              <a:spcBef>
                <a:spcPts val="0"/>
              </a:spcBef>
              <a:spcAft>
                <a:spcPts val="1600"/>
              </a:spcAft>
              <a:buClr>
                <a:schemeClr val="lt2"/>
              </a:buClr>
              <a:buSzPct val="100000"/>
              <a:buFont typeface="Arial" panose="020B0604020202020204" pitchFamily="34" charset="0"/>
              <a:buChar char="•"/>
            </a:pPr>
            <a:r>
              <a:rPr lang="en" sz="1800" dirty="0">
                <a:solidFill>
                  <a:schemeClr val="bg1"/>
                </a:solidFill>
              </a:rPr>
              <a:t>Exclusive coupons to members</a:t>
            </a:r>
          </a:p>
          <a:p>
            <a:pPr marL="400050" lvl="0" indent="-285750" rtl="0">
              <a:lnSpc>
                <a:spcPct val="115000"/>
              </a:lnSpc>
              <a:spcBef>
                <a:spcPts val="0"/>
              </a:spcBef>
              <a:spcAft>
                <a:spcPts val="1600"/>
              </a:spcAft>
              <a:buClr>
                <a:schemeClr val="lt2"/>
              </a:buClr>
              <a:buSzPct val="100000"/>
              <a:buFont typeface="Arial" panose="020B0604020202020204" pitchFamily="34" charset="0"/>
              <a:buChar char="•"/>
            </a:pPr>
            <a:r>
              <a:rPr lang="en" sz="1800" dirty="0">
                <a:solidFill>
                  <a:schemeClr val="bg1"/>
                </a:solidFill>
              </a:rPr>
              <a:t>1,000 points=$10 credit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Trends: Ordering ahead of time</a:t>
            </a:r>
          </a:p>
        </p:txBody>
      </p:sp>
      <p:sp>
        <p:nvSpPr>
          <p:cNvPr id="101" name="Shape 101"/>
          <p:cNvSpPr txBox="1">
            <a:spLocks noGrp="1"/>
          </p:cNvSpPr>
          <p:nvPr>
            <p:ph type="body" idx="1"/>
          </p:nvPr>
        </p:nvSpPr>
        <p:spPr>
          <a:xfrm>
            <a:off x="311700" y="1152475"/>
            <a:ext cx="4104300" cy="3416400"/>
          </a:xfrm>
          <a:prstGeom prst="rect">
            <a:avLst/>
          </a:prstGeom>
        </p:spPr>
        <p:txBody>
          <a:bodyPr lIns="91425" tIns="91425" rIns="91425" bIns="91425" anchor="t" anchorCtr="0">
            <a:noAutofit/>
          </a:bodyPr>
          <a:lstStyle/>
          <a:p>
            <a:pPr lvl="0" algn="ctr" rtl="0">
              <a:lnSpc>
                <a:spcPct val="150000"/>
              </a:lnSpc>
              <a:spcBef>
                <a:spcPts val="0"/>
              </a:spcBef>
              <a:buNone/>
            </a:pPr>
            <a:r>
              <a:rPr lang="en" u="sng" dirty="0"/>
              <a:t>Chipotle</a:t>
            </a:r>
          </a:p>
          <a:p>
            <a:pPr marL="514350" lvl="0" indent="-285750" rtl="0">
              <a:lnSpc>
                <a:spcPct val="150000"/>
              </a:lnSpc>
              <a:spcBef>
                <a:spcPts val="0"/>
              </a:spcBef>
              <a:buFont typeface="Arial" panose="020B0604020202020204" pitchFamily="34" charset="0"/>
              <a:buChar char="•"/>
            </a:pPr>
            <a:r>
              <a:rPr lang="en" dirty="0"/>
              <a:t>Has App</a:t>
            </a:r>
          </a:p>
          <a:p>
            <a:pPr marL="514350" lvl="0" indent="-285750" rtl="0">
              <a:lnSpc>
                <a:spcPct val="150000"/>
              </a:lnSpc>
              <a:spcBef>
                <a:spcPts val="0"/>
              </a:spcBef>
              <a:buFont typeface="Arial" panose="020B0604020202020204" pitchFamily="34" charset="0"/>
              <a:buChar char="•"/>
            </a:pPr>
            <a:r>
              <a:rPr lang="en" dirty="0"/>
              <a:t>Online ordering</a:t>
            </a:r>
          </a:p>
        </p:txBody>
      </p:sp>
      <p:sp>
        <p:nvSpPr>
          <p:cNvPr id="102" name="Shape 102"/>
          <p:cNvSpPr txBox="1"/>
          <p:nvPr/>
        </p:nvSpPr>
        <p:spPr>
          <a:xfrm>
            <a:off x="4666775" y="1152425"/>
            <a:ext cx="4165500" cy="3416400"/>
          </a:xfrm>
          <a:prstGeom prst="rect">
            <a:avLst/>
          </a:prstGeom>
          <a:noFill/>
          <a:ln>
            <a:noFill/>
          </a:ln>
        </p:spPr>
        <p:txBody>
          <a:bodyPr lIns="91425" tIns="91425" rIns="91425" bIns="91425" anchor="t" anchorCtr="0">
            <a:noAutofit/>
          </a:bodyPr>
          <a:lstStyle/>
          <a:p>
            <a:pPr lvl="0" algn="ctr" rtl="0">
              <a:lnSpc>
                <a:spcPct val="150000"/>
              </a:lnSpc>
              <a:spcBef>
                <a:spcPts val="0"/>
              </a:spcBef>
              <a:buNone/>
            </a:pPr>
            <a:r>
              <a:rPr lang="en" sz="1800" u="sng" dirty="0">
                <a:solidFill>
                  <a:schemeClr val="bg1"/>
                </a:solidFill>
              </a:rPr>
              <a:t>Moes</a:t>
            </a:r>
          </a:p>
          <a:p>
            <a:pPr marL="400050" lvl="0" indent="-285750" rtl="0">
              <a:lnSpc>
                <a:spcPct val="150000"/>
              </a:lnSpc>
              <a:spcBef>
                <a:spcPts val="0"/>
              </a:spcBef>
              <a:buClr>
                <a:srgbClr val="CCCCCC"/>
              </a:buClr>
              <a:buSzPct val="100000"/>
              <a:buFont typeface="Arial" panose="020B0604020202020204" pitchFamily="34" charset="0"/>
              <a:buChar char="•"/>
            </a:pPr>
            <a:r>
              <a:rPr lang="en" sz="1800" dirty="0">
                <a:solidFill>
                  <a:schemeClr val="bg1"/>
                </a:solidFill>
              </a:rPr>
              <a:t>Has App but…</a:t>
            </a:r>
          </a:p>
          <a:p>
            <a:pPr marL="400050" lvl="0" indent="-285750" rtl="0">
              <a:lnSpc>
                <a:spcPct val="150000"/>
              </a:lnSpc>
              <a:spcBef>
                <a:spcPts val="0"/>
              </a:spcBef>
              <a:buClr>
                <a:srgbClr val="CCCCCC"/>
              </a:buClr>
              <a:buSzPct val="100000"/>
              <a:buFont typeface="Arial" panose="020B0604020202020204" pitchFamily="34" charset="0"/>
              <a:buChar char="•"/>
            </a:pPr>
            <a:r>
              <a:rPr lang="en" sz="1800" dirty="0">
                <a:solidFill>
                  <a:schemeClr val="bg1"/>
                </a:solidFill>
              </a:rPr>
              <a:t>Online ordering</a:t>
            </a:r>
          </a:p>
        </p:txBody>
      </p:sp>
    </p:spTree>
  </p:cSld>
  <p:clrMapOvr>
    <a:masterClrMapping/>
  </p:clrMapOvr>
</p:sld>
</file>

<file path=ppt/theme/theme1.xml><?xml version="1.0" encoding="utf-8"?>
<a:theme xmlns:a="http://schemas.openxmlformats.org/drawingml/2006/main" name="simple-dark-2">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2401</Words>
  <Application>Microsoft Office PowerPoint</Application>
  <PresentationFormat>On-screen Show (16:9)</PresentationFormat>
  <Paragraphs>147</Paragraphs>
  <Slides>16</Slides>
  <Notes>15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16</vt:i4>
      </vt:variant>
    </vt:vector>
  </HeadingPairs>
  <TitlesOfParts>
    <vt:vector size="18" baseType="lpstr">
      <vt:lpstr>Arial</vt:lpstr>
      <vt:lpstr>simple-dark-2</vt:lpstr>
      <vt:lpstr>Klinger Comments:</vt:lpstr>
      <vt:lpstr>Chipotle VS. Moes</vt:lpstr>
      <vt:lpstr>Company Overview: Chipotle</vt:lpstr>
      <vt:lpstr>Company Overview: Moes</vt:lpstr>
      <vt:lpstr>Corporate Policies: Chipotle</vt:lpstr>
      <vt:lpstr>Corporate Policies: Moe’s  </vt:lpstr>
      <vt:lpstr>Corporate Culture</vt:lpstr>
      <vt:lpstr>Trends: Reward Program</vt:lpstr>
      <vt:lpstr>Trends: Ordering ahead of time</vt:lpstr>
      <vt:lpstr>Trends: Natural ingredients</vt:lpstr>
      <vt:lpstr>Manager Summary</vt:lpstr>
      <vt:lpstr>Manager Evaluation</vt:lpstr>
      <vt:lpstr>Areas for Improvement</vt:lpstr>
      <vt:lpstr>National Store Differentiation</vt:lpstr>
      <vt:lpstr>PowerPoint Presentation</vt:lpstr>
      <vt:lpstr>Works Cited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Chipotle VS. Moes</dc:title>
  <dc:creator>Joe Triantis</dc:creator>
  <cp:lastModifiedBy>Klinger,William</cp:lastModifiedBy>
  <cp:revision>3</cp:revision>
  <dcterms:modified xsi:type="dcterms:W3CDTF">2017-05-19T19:48:27Z</dcterms:modified>
</cp:coreProperties>
</file>